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9" r:id="rId2"/>
  </p:sldIdLst>
  <p:sldSz cx="43891200" cy="32918400"/>
  <p:notesSz cx="7010400" cy="9296400"/>
  <p:defaultTextStyle>
    <a:defPPr>
      <a:defRPr lang="en-US"/>
    </a:defPPr>
    <a:lvl1pPr algn="l" rtl="0" fontAlgn="base">
      <a:spcBef>
        <a:spcPct val="0"/>
      </a:spcBef>
      <a:spcAft>
        <a:spcPct val="0"/>
      </a:spcAft>
      <a:defRPr sz="2400" kern="1200">
        <a:solidFill>
          <a:schemeClr val="tx1"/>
        </a:solidFill>
        <a:latin typeface="Times" pitchFamily="84" charset="0"/>
        <a:ea typeface="ＭＳ Ｐゴシック" pitchFamily="84" charset="-128"/>
        <a:cs typeface="ＭＳ Ｐゴシック" pitchFamily="84" charset="-128"/>
      </a:defRPr>
    </a:lvl1pPr>
    <a:lvl2pPr marL="457200" algn="l" rtl="0" fontAlgn="base">
      <a:spcBef>
        <a:spcPct val="0"/>
      </a:spcBef>
      <a:spcAft>
        <a:spcPct val="0"/>
      </a:spcAft>
      <a:defRPr sz="2400" kern="1200">
        <a:solidFill>
          <a:schemeClr val="tx1"/>
        </a:solidFill>
        <a:latin typeface="Times" pitchFamily="84" charset="0"/>
        <a:ea typeface="ＭＳ Ｐゴシック" pitchFamily="84" charset="-128"/>
        <a:cs typeface="ＭＳ Ｐゴシック" pitchFamily="84" charset="-128"/>
      </a:defRPr>
    </a:lvl2pPr>
    <a:lvl3pPr marL="914400" algn="l" rtl="0" fontAlgn="base">
      <a:spcBef>
        <a:spcPct val="0"/>
      </a:spcBef>
      <a:spcAft>
        <a:spcPct val="0"/>
      </a:spcAft>
      <a:defRPr sz="2400" kern="1200">
        <a:solidFill>
          <a:schemeClr val="tx1"/>
        </a:solidFill>
        <a:latin typeface="Times" pitchFamily="84" charset="0"/>
        <a:ea typeface="ＭＳ Ｐゴシック" pitchFamily="84" charset="-128"/>
        <a:cs typeface="ＭＳ Ｐゴシック" pitchFamily="84" charset="-128"/>
      </a:defRPr>
    </a:lvl3pPr>
    <a:lvl4pPr marL="1371600" algn="l" rtl="0" fontAlgn="base">
      <a:spcBef>
        <a:spcPct val="0"/>
      </a:spcBef>
      <a:spcAft>
        <a:spcPct val="0"/>
      </a:spcAft>
      <a:defRPr sz="2400" kern="1200">
        <a:solidFill>
          <a:schemeClr val="tx1"/>
        </a:solidFill>
        <a:latin typeface="Times" pitchFamily="84" charset="0"/>
        <a:ea typeface="ＭＳ Ｐゴシック" pitchFamily="84" charset="-128"/>
        <a:cs typeface="ＭＳ Ｐゴシック" pitchFamily="84" charset="-128"/>
      </a:defRPr>
    </a:lvl4pPr>
    <a:lvl5pPr marL="1828800" algn="l" rtl="0" fontAlgn="base">
      <a:spcBef>
        <a:spcPct val="0"/>
      </a:spcBef>
      <a:spcAft>
        <a:spcPct val="0"/>
      </a:spcAft>
      <a:defRPr sz="2400" kern="1200">
        <a:solidFill>
          <a:schemeClr val="tx1"/>
        </a:solidFill>
        <a:latin typeface="Times" pitchFamily="84" charset="0"/>
        <a:ea typeface="ＭＳ Ｐゴシック" pitchFamily="84" charset="-128"/>
        <a:cs typeface="ＭＳ Ｐゴシック" pitchFamily="84" charset="-128"/>
      </a:defRPr>
    </a:lvl5pPr>
    <a:lvl6pPr marL="2286000" algn="l" defTabSz="457200" rtl="0" eaLnBrk="1" latinLnBrk="0" hangingPunct="1">
      <a:defRPr sz="2400" kern="1200">
        <a:solidFill>
          <a:schemeClr val="tx1"/>
        </a:solidFill>
        <a:latin typeface="Times" pitchFamily="84" charset="0"/>
        <a:ea typeface="ＭＳ Ｐゴシック" pitchFamily="84" charset="-128"/>
        <a:cs typeface="ＭＳ Ｐゴシック" pitchFamily="84" charset="-128"/>
      </a:defRPr>
    </a:lvl6pPr>
    <a:lvl7pPr marL="2743200" algn="l" defTabSz="457200" rtl="0" eaLnBrk="1" latinLnBrk="0" hangingPunct="1">
      <a:defRPr sz="2400" kern="1200">
        <a:solidFill>
          <a:schemeClr val="tx1"/>
        </a:solidFill>
        <a:latin typeface="Times" pitchFamily="84" charset="0"/>
        <a:ea typeface="ＭＳ Ｐゴシック" pitchFamily="84" charset="-128"/>
        <a:cs typeface="ＭＳ Ｐゴシック" pitchFamily="84" charset="-128"/>
      </a:defRPr>
    </a:lvl7pPr>
    <a:lvl8pPr marL="3200400" algn="l" defTabSz="457200" rtl="0" eaLnBrk="1" latinLnBrk="0" hangingPunct="1">
      <a:defRPr sz="2400" kern="1200">
        <a:solidFill>
          <a:schemeClr val="tx1"/>
        </a:solidFill>
        <a:latin typeface="Times" pitchFamily="84" charset="0"/>
        <a:ea typeface="ＭＳ Ｐゴシック" pitchFamily="84" charset="-128"/>
        <a:cs typeface="ＭＳ Ｐゴシック" pitchFamily="84" charset="-128"/>
      </a:defRPr>
    </a:lvl8pPr>
    <a:lvl9pPr marL="3657600" algn="l" defTabSz="457200" rtl="0" eaLnBrk="1" latinLnBrk="0" hangingPunct="1">
      <a:defRPr sz="2400" kern="1200">
        <a:solidFill>
          <a:schemeClr val="tx1"/>
        </a:solidFill>
        <a:latin typeface="Times"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16896">
          <p15:clr>
            <a:srgbClr val="A4A3A4"/>
          </p15:clr>
        </p15:guide>
        <p15:guide id="2" pos="101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4B2"/>
    <a:srgbClr val="3F0058"/>
    <a:srgbClr val="789BDA"/>
    <a:srgbClr val="1B325E"/>
    <a:srgbClr val="D2D8E0"/>
    <a:srgbClr val="7A8CA1"/>
    <a:srgbClr val="D4CA90"/>
    <a:srgbClr val="AFA044"/>
    <a:srgbClr val="C0E119"/>
    <a:srgbClr val="5D6D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83" autoAdjust="0"/>
    <p:restoredTop sz="94492" autoAdjust="0"/>
  </p:normalViewPr>
  <p:slideViewPr>
    <p:cSldViewPr>
      <p:cViewPr>
        <p:scale>
          <a:sx n="30" d="100"/>
          <a:sy n="30" d="100"/>
        </p:scale>
        <p:origin x="16" y="-356"/>
      </p:cViewPr>
      <p:guideLst>
        <p:guide orient="horz" pos="16896"/>
        <p:guide pos="101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p3735th\Dropbox\URS%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p3735th\Dropbox\URS%20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bg1"/>
                </a:solidFill>
                <a:latin typeface="+mn-lt"/>
                <a:ea typeface="+mn-ea"/>
                <a:cs typeface="+mn-cs"/>
              </a:defRPr>
            </a:pPr>
            <a:r>
              <a:rPr lang="en-US" dirty="0" smtClean="0"/>
              <a:t>Accuracy Scores</a:t>
            </a:r>
            <a:endParaRPr lang="en-US" dirty="0"/>
          </a:p>
        </c:rich>
      </c:tx>
      <c:layout>
        <c:manualLayout>
          <c:xMode val="edge"/>
          <c:yMode val="edge"/>
          <c:x val="0.41782633420822402"/>
          <c:y val="3.7037037037037E-2"/>
        </c:manualLayout>
      </c:layout>
      <c:overlay val="0"/>
      <c:spPr>
        <a:noFill/>
        <a:ln>
          <a:noFill/>
        </a:ln>
        <a:effectLst/>
      </c:spPr>
      <c:txPr>
        <a:bodyPr rot="0" spcFirstLastPara="1" vertOverflow="ellipsis" vert="horz" wrap="square" anchor="ctr" anchorCtr="1"/>
        <a:lstStyle/>
        <a:p>
          <a:pPr>
            <a:defRPr sz="3600" b="0" i="0" u="none" strike="noStrike" kern="1200" spc="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Sheet4!$F$4</c:f>
              <c:strCache>
                <c:ptCount val="1"/>
                <c:pt idx="0">
                  <c:v>Liars</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Sheet4!$E$5:$E$6</c:f>
              <c:strCache>
                <c:ptCount val="2"/>
                <c:pt idx="0">
                  <c:v>Men</c:v>
                </c:pt>
                <c:pt idx="1">
                  <c:v>Women</c:v>
                </c:pt>
              </c:strCache>
            </c:strRef>
          </c:cat>
          <c:val>
            <c:numRef>
              <c:f>Sheet4!$F$5:$F$6</c:f>
              <c:numCache>
                <c:formatCode>General</c:formatCode>
                <c:ptCount val="2"/>
                <c:pt idx="0">
                  <c:v>1.17</c:v>
                </c:pt>
                <c:pt idx="1">
                  <c:v>0.87</c:v>
                </c:pt>
              </c:numCache>
            </c:numRef>
          </c:val>
          <c:extLst>
            <c:ext xmlns:c16="http://schemas.microsoft.com/office/drawing/2014/chart" uri="{C3380CC4-5D6E-409C-BE32-E72D297353CC}">
              <c16:uniqueId val="{00000000-7D18-4A85-8445-94A47B6B73D5}"/>
            </c:ext>
          </c:extLst>
        </c:ser>
        <c:ser>
          <c:idx val="1"/>
          <c:order val="1"/>
          <c:tx>
            <c:strRef>
              <c:f>Sheet4!$G$4</c:f>
              <c:strCache>
                <c:ptCount val="1"/>
                <c:pt idx="0">
                  <c:v>Truth-tellers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Sheet4!$E$5:$E$6</c:f>
              <c:strCache>
                <c:ptCount val="2"/>
                <c:pt idx="0">
                  <c:v>Men</c:v>
                </c:pt>
                <c:pt idx="1">
                  <c:v>Women</c:v>
                </c:pt>
              </c:strCache>
            </c:strRef>
          </c:cat>
          <c:val>
            <c:numRef>
              <c:f>Sheet4!$G$5:$G$6</c:f>
              <c:numCache>
                <c:formatCode>General</c:formatCode>
                <c:ptCount val="2"/>
                <c:pt idx="0">
                  <c:v>1.38</c:v>
                </c:pt>
                <c:pt idx="1">
                  <c:v>1.33</c:v>
                </c:pt>
              </c:numCache>
            </c:numRef>
          </c:val>
          <c:extLst>
            <c:ext xmlns:c16="http://schemas.microsoft.com/office/drawing/2014/chart" uri="{C3380CC4-5D6E-409C-BE32-E72D297353CC}">
              <c16:uniqueId val="{00000001-7D18-4A85-8445-94A47B6B73D5}"/>
            </c:ext>
          </c:extLst>
        </c:ser>
        <c:dLbls>
          <c:showLegendKey val="0"/>
          <c:showVal val="0"/>
          <c:showCatName val="0"/>
          <c:showSerName val="0"/>
          <c:showPercent val="0"/>
          <c:showBubbleSize val="0"/>
        </c:dLbls>
        <c:gapWidth val="219"/>
        <c:overlap val="-27"/>
        <c:axId val="-238786032"/>
        <c:axId val="-348107696"/>
      </c:barChart>
      <c:catAx>
        <c:axId val="-23878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bg1"/>
                </a:solidFill>
                <a:latin typeface="+mn-lt"/>
                <a:ea typeface="+mn-ea"/>
                <a:cs typeface="+mn-cs"/>
              </a:defRPr>
            </a:pPr>
            <a:endParaRPr lang="en-US"/>
          </a:p>
        </c:txPr>
        <c:crossAx val="-348107696"/>
        <c:crosses val="autoZero"/>
        <c:auto val="1"/>
        <c:lblAlgn val="ctr"/>
        <c:lblOffset val="100"/>
        <c:noMultiLvlLbl val="0"/>
      </c:catAx>
      <c:valAx>
        <c:axId val="-348107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bg1"/>
                </a:solidFill>
                <a:latin typeface="+mn-lt"/>
                <a:ea typeface="+mn-ea"/>
                <a:cs typeface="+mn-cs"/>
              </a:defRPr>
            </a:pPr>
            <a:endParaRPr lang="en-US"/>
          </a:p>
        </c:txPr>
        <c:crossAx val="-238786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30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sz="3000" baseline="0">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bg1"/>
                </a:solidFill>
                <a:latin typeface="+mn-lt"/>
                <a:ea typeface="+mn-ea"/>
                <a:cs typeface="+mn-cs"/>
              </a:defRPr>
            </a:pPr>
            <a:r>
              <a:rPr lang="en-US"/>
              <a:t>Likeability Ratings</a:t>
            </a:r>
          </a:p>
        </c:rich>
      </c:tx>
      <c:layout/>
      <c:overlay val="0"/>
      <c:spPr>
        <a:noFill/>
        <a:ln>
          <a:noFill/>
        </a:ln>
        <a:effectLst/>
      </c:spPr>
      <c:txPr>
        <a:bodyPr rot="0" spcFirstLastPara="1" vertOverflow="ellipsis" vert="horz" wrap="square" anchor="ctr" anchorCtr="1"/>
        <a:lstStyle/>
        <a:p>
          <a:pPr>
            <a:defRPr sz="3600" b="0" i="0" u="none" strike="noStrike" kern="1200" spc="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Sheet5!$G$4</c:f>
              <c:strCache>
                <c:ptCount val="1"/>
                <c:pt idx="0">
                  <c:v>Liars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Sheet5!$F$5:$F$6</c:f>
              <c:strCache>
                <c:ptCount val="2"/>
                <c:pt idx="0">
                  <c:v>Men</c:v>
                </c:pt>
                <c:pt idx="1">
                  <c:v>Women</c:v>
                </c:pt>
              </c:strCache>
            </c:strRef>
          </c:cat>
          <c:val>
            <c:numRef>
              <c:f>Sheet5!$G$5:$G$6</c:f>
              <c:numCache>
                <c:formatCode>General</c:formatCode>
                <c:ptCount val="2"/>
                <c:pt idx="0">
                  <c:v>3.07</c:v>
                </c:pt>
                <c:pt idx="1">
                  <c:v>3.43</c:v>
                </c:pt>
              </c:numCache>
            </c:numRef>
          </c:val>
          <c:extLst>
            <c:ext xmlns:c16="http://schemas.microsoft.com/office/drawing/2014/chart" uri="{C3380CC4-5D6E-409C-BE32-E72D297353CC}">
              <c16:uniqueId val="{00000000-7458-4BF7-9FBD-36BE9815B8C6}"/>
            </c:ext>
          </c:extLst>
        </c:ser>
        <c:ser>
          <c:idx val="1"/>
          <c:order val="1"/>
          <c:tx>
            <c:strRef>
              <c:f>Sheet5!$H$4</c:f>
              <c:strCache>
                <c:ptCount val="1"/>
                <c:pt idx="0">
                  <c:v>Truth-tellers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Sheet5!$F$5:$F$6</c:f>
              <c:strCache>
                <c:ptCount val="2"/>
                <c:pt idx="0">
                  <c:v>Men</c:v>
                </c:pt>
                <c:pt idx="1">
                  <c:v>Women</c:v>
                </c:pt>
              </c:strCache>
            </c:strRef>
          </c:cat>
          <c:val>
            <c:numRef>
              <c:f>Sheet5!$H$5:$H$6</c:f>
              <c:numCache>
                <c:formatCode>General</c:formatCode>
                <c:ptCount val="2"/>
                <c:pt idx="0">
                  <c:v>3.58</c:v>
                </c:pt>
                <c:pt idx="1">
                  <c:v>3.56</c:v>
                </c:pt>
              </c:numCache>
            </c:numRef>
          </c:val>
          <c:extLst>
            <c:ext xmlns:c16="http://schemas.microsoft.com/office/drawing/2014/chart" uri="{C3380CC4-5D6E-409C-BE32-E72D297353CC}">
              <c16:uniqueId val="{00000001-7458-4BF7-9FBD-36BE9815B8C6}"/>
            </c:ext>
          </c:extLst>
        </c:ser>
        <c:dLbls>
          <c:showLegendKey val="0"/>
          <c:showVal val="0"/>
          <c:showCatName val="0"/>
          <c:showSerName val="0"/>
          <c:showPercent val="0"/>
          <c:showBubbleSize val="0"/>
        </c:dLbls>
        <c:gapWidth val="219"/>
        <c:overlap val="-27"/>
        <c:axId val="-220077456"/>
        <c:axId val="-219952048"/>
      </c:barChart>
      <c:catAx>
        <c:axId val="-220077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bg1"/>
                </a:solidFill>
                <a:latin typeface="+mn-lt"/>
                <a:ea typeface="+mn-ea"/>
                <a:cs typeface="+mn-cs"/>
              </a:defRPr>
            </a:pPr>
            <a:endParaRPr lang="en-US"/>
          </a:p>
        </c:txPr>
        <c:crossAx val="-219952048"/>
        <c:crosses val="autoZero"/>
        <c:auto val="1"/>
        <c:lblAlgn val="ctr"/>
        <c:lblOffset val="100"/>
        <c:noMultiLvlLbl val="0"/>
      </c:catAx>
      <c:valAx>
        <c:axId val="-219952048"/>
        <c:scaling>
          <c:orientation val="minMax"/>
          <c:max val="4"/>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bg1"/>
                </a:solidFill>
                <a:latin typeface="+mn-lt"/>
                <a:ea typeface="+mn-ea"/>
                <a:cs typeface="+mn-cs"/>
              </a:defRPr>
            </a:pPr>
            <a:endParaRPr lang="en-US"/>
          </a:p>
        </c:txPr>
        <c:crossAx val="-220077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30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sz="3000" baseline="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0" hangingPunct="0">
              <a:defRPr sz="1200">
                <a:latin typeface="Times" pitchFamily="18"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0" hangingPunct="0">
              <a:defRPr sz="1200">
                <a:latin typeface="Times" pitchFamily="18" charset="0"/>
                <a:ea typeface="+mn-ea"/>
                <a:cs typeface="+mn-cs"/>
              </a:defRPr>
            </a:lvl1pPr>
          </a:lstStyle>
          <a:p>
            <a:pPr>
              <a:defRPr/>
            </a:pPr>
            <a:fld id="{43813FBE-6CF1-420A-8C32-8ADD2137F171}" type="datetimeFigureOut">
              <a:rPr lang="en-US"/>
              <a:pPr>
                <a:defRPr/>
              </a:pPr>
              <a:t>3/28/2019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0" hangingPunct="0">
              <a:defRPr sz="1200">
                <a:latin typeface="Times" pitchFamily="18"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0" hangingPunct="0">
              <a:defRPr sz="1200">
                <a:latin typeface="Times" pitchFamily="18" charset="0"/>
                <a:ea typeface="+mn-ea"/>
                <a:cs typeface="+mn-cs"/>
              </a:defRPr>
            </a:lvl1pPr>
          </a:lstStyle>
          <a:p>
            <a:pPr>
              <a:defRPr/>
            </a:pPr>
            <a:fld id="{7C347CBC-C2AD-41F8-A3B8-B2CAC43706F1}" type="slidenum">
              <a:rPr lang="en-US"/>
              <a:pPr>
                <a:defRPr/>
              </a:pPr>
              <a:t>‹#›</a:t>
            </a:fld>
            <a:endParaRPr lang="en-US"/>
          </a:p>
        </p:txBody>
      </p:sp>
    </p:spTree>
    <p:extLst>
      <p:ext uri="{BB962C8B-B14F-4D97-AF65-F5344CB8AC3E}">
        <p14:creationId xmlns:p14="http://schemas.microsoft.com/office/powerpoint/2010/main" val="1230214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0" hangingPunct="0">
              <a:defRPr sz="1200">
                <a:latin typeface="Times" pitchFamily="18" charset="0"/>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0" hangingPunct="0">
              <a:defRPr sz="1200">
                <a:latin typeface="Times" pitchFamily="18" charset="0"/>
                <a:ea typeface="+mn-ea"/>
                <a:cs typeface="+mn-cs"/>
              </a:defRPr>
            </a:lvl1pPr>
          </a:lstStyle>
          <a:p>
            <a:pPr>
              <a:defRPr/>
            </a:pPr>
            <a:fld id="{8CBCBB55-3FFA-49CE-A404-307BA4904D8D}" type="datetimeFigureOut">
              <a:rPr lang="en-US"/>
              <a:pPr>
                <a:defRPr/>
              </a:pPr>
              <a:t>3/28/2019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0" hangingPunct="0">
              <a:defRPr sz="1200">
                <a:latin typeface="Times"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eaLnBrk="0" hangingPunct="0">
              <a:defRPr sz="1200">
                <a:latin typeface="Times" pitchFamily="18" charset="0"/>
                <a:ea typeface="+mn-ea"/>
                <a:cs typeface="+mn-cs"/>
              </a:defRPr>
            </a:lvl1pPr>
          </a:lstStyle>
          <a:p>
            <a:pPr>
              <a:defRPr/>
            </a:pPr>
            <a:fld id="{3289F477-81A4-4051-B6A1-27B3B106575B}" type="slidenum">
              <a:rPr lang="en-US"/>
              <a:pPr>
                <a:defRPr/>
              </a:pPr>
              <a:t>‹#›</a:t>
            </a:fld>
            <a:endParaRPr lang="en-US"/>
          </a:p>
        </p:txBody>
      </p:sp>
    </p:spTree>
    <p:extLst>
      <p:ext uri="{BB962C8B-B14F-4D97-AF65-F5344CB8AC3E}">
        <p14:creationId xmlns:p14="http://schemas.microsoft.com/office/powerpoint/2010/main" val="3742801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115" y="10226675"/>
            <a:ext cx="37308971"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4044" y="18653125"/>
            <a:ext cx="3072311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28D284-09B7-41F8-8DBC-32476BCB5A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50B5F0-942A-495D-9DBF-56676FF07A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843" y="2925763"/>
            <a:ext cx="9325429"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2930" y="2925763"/>
            <a:ext cx="27805743"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7C261D-0CB6-4ED3-87FB-42AAE3E01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E67049-F83D-486F-A4F3-4DED2061E7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9"/>
            <a:ext cx="37307157"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157"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758633-3963-4BB5-B370-4CD46EFEC7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2930" y="9509126"/>
            <a:ext cx="1856558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2686" y="9509126"/>
            <a:ext cx="18565586"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551404-91B7-4CD9-9F2F-87AC55C178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286" y="1317625"/>
            <a:ext cx="39500629"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5285" y="7369176"/>
            <a:ext cx="1939290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5285" y="10439400"/>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5758" y="7369176"/>
            <a:ext cx="1940015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5758" y="10439400"/>
            <a:ext cx="1940015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6D71304-E04E-4E3E-B1DA-C8AADC69170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D4D23E-9836-4039-83B3-E844FC8AF2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3E6291-DCD3-43BF-85DA-DD703C295B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5286" y="1311275"/>
            <a:ext cx="14439901"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5951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5286" y="6888163"/>
            <a:ext cx="1443990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2EF143-FCDA-49A2-87CD-2D23487FAF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343" y="23042564"/>
            <a:ext cx="26334358"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3343" y="2941638"/>
            <a:ext cx="26334358"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343" y="25763539"/>
            <a:ext cx="26334358"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0DBFD8-62F4-4BFC-9366-A2CAB25CBA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925763"/>
            <a:ext cx="373062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475" y="9509125"/>
            <a:ext cx="37306250" cy="19751675"/>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475" y="29992638"/>
            <a:ext cx="9144000" cy="2193925"/>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eaLnBrk="0" hangingPunct="0">
              <a:defRPr sz="6700">
                <a:latin typeface="Times"/>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4995525" y="29992638"/>
            <a:ext cx="13900150" cy="2193925"/>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eaLnBrk="0" hangingPunct="0">
              <a:defRPr sz="6700">
                <a:latin typeface="Times"/>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4725" y="29992638"/>
            <a:ext cx="9144000" cy="2193925"/>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eaLnBrk="0" hangingPunct="0">
              <a:defRPr sz="6700">
                <a:latin typeface="Times"/>
                <a:ea typeface="+mn-ea"/>
                <a:cs typeface="+mn-cs"/>
              </a:defRPr>
            </a:lvl1pPr>
          </a:lstStyle>
          <a:p>
            <a:pPr>
              <a:defRPr/>
            </a:pPr>
            <a:fld id="{2CA91246-9766-48C2-8701-E92FB7ED7A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9438" rtl="0" eaLnBrk="0" fontAlgn="base" hangingPunct="0">
        <a:spcBef>
          <a:spcPct val="0"/>
        </a:spcBef>
        <a:spcAft>
          <a:spcPct val="0"/>
        </a:spcAft>
        <a:defRPr sz="21100">
          <a:solidFill>
            <a:schemeClr val="tx2"/>
          </a:solidFill>
          <a:latin typeface="+mj-lt"/>
          <a:ea typeface="ＭＳ Ｐゴシック" pitchFamily="84" charset="-128"/>
          <a:cs typeface="ＭＳ Ｐゴシック" pitchFamily="84" charset="-128"/>
        </a:defRPr>
      </a:lvl1pPr>
      <a:lvl2pPr algn="ctr" defTabSz="4389438" rtl="0" eaLnBrk="0" fontAlgn="base" hangingPunct="0">
        <a:spcBef>
          <a:spcPct val="0"/>
        </a:spcBef>
        <a:spcAft>
          <a:spcPct val="0"/>
        </a:spcAft>
        <a:defRPr sz="21100">
          <a:solidFill>
            <a:schemeClr val="tx2"/>
          </a:solidFill>
          <a:latin typeface="Times" pitchFamily="18" charset="0"/>
          <a:ea typeface="ＭＳ Ｐゴシック" pitchFamily="84" charset="-128"/>
          <a:cs typeface="ＭＳ Ｐゴシック" pitchFamily="84" charset="-128"/>
        </a:defRPr>
      </a:lvl2pPr>
      <a:lvl3pPr algn="ctr" defTabSz="4389438" rtl="0" eaLnBrk="0" fontAlgn="base" hangingPunct="0">
        <a:spcBef>
          <a:spcPct val="0"/>
        </a:spcBef>
        <a:spcAft>
          <a:spcPct val="0"/>
        </a:spcAft>
        <a:defRPr sz="21100">
          <a:solidFill>
            <a:schemeClr val="tx2"/>
          </a:solidFill>
          <a:latin typeface="Times" pitchFamily="18" charset="0"/>
          <a:ea typeface="ＭＳ Ｐゴシック" pitchFamily="84" charset="-128"/>
          <a:cs typeface="ＭＳ Ｐゴシック" pitchFamily="84" charset="-128"/>
        </a:defRPr>
      </a:lvl3pPr>
      <a:lvl4pPr algn="ctr" defTabSz="4389438" rtl="0" eaLnBrk="0" fontAlgn="base" hangingPunct="0">
        <a:spcBef>
          <a:spcPct val="0"/>
        </a:spcBef>
        <a:spcAft>
          <a:spcPct val="0"/>
        </a:spcAft>
        <a:defRPr sz="21100">
          <a:solidFill>
            <a:schemeClr val="tx2"/>
          </a:solidFill>
          <a:latin typeface="Times" pitchFamily="18" charset="0"/>
          <a:ea typeface="ＭＳ Ｐゴシック" pitchFamily="84" charset="-128"/>
          <a:cs typeface="ＭＳ Ｐゴシック" pitchFamily="84" charset="-128"/>
        </a:defRPr>
      </a:lvl4pPr>
      <a:lvl5pPr algn="ctr" defTabSz="4389438" rtl="0" eaLnBrk="0" fontAlgn="base" hangingPunct="0">
        <a:spcBef>
          <a:spcPct val="0"/>
        </a:spcBef>
        <a:spcAft>
          <a:spcPct val="0"/>
        </a:spcAft>
        <a:defRPr sz="21100">
          <a:solidFill>
            <a:schemeClr val="tx2"/>
          </a:solidFill>
          <a:latin typeface="Times" pitchFamily="18" charset="0"/>
          <a:ea typeface="ＭＳ Ｐゴシック" pitchFamily="84" charset="-128"/>
          <a:cs typeface="ＭＳ Ｐゴシック" pitchFamily="84" charset="-128"/>
        </a:defRPr>
      </a:lvl5pPr>
      <a:lvl6pPr marL="457200" algn="ctr" defTabSz="4389438" rtl="0" fontAlgn="base">
        <a:spcBef>
          <a:spcPct val="0"/>
        </a:spcBef>
        <a:spcAft>
          <a:spcPct val="0"/>
        </a:spcAft>
        <a:defRPr sz="21100">
          <a:solidFill>
            <a:schemeClr val="tx2"/>
          </a:solidFill>
          <a:latin typeface="Times" pitchFamily="18" charset="0"/>
        </a:defRPr>
      </a:lvl6pPr>
      <a:lvl7pPr marL="914400" algn="ctr" defTabSz="4389438" rtl="0" fontAlgn="base">
        <a:spcBef>
          <a:spcPct val="0"/>
        </a:spcBef>
        <a:spcAft>
          <a:spcPct val="0"/>
        </a:spcAft>
        <a:defRPr sz="21100">
          <a:solidFill>
            <a:schemeClr val="tx2"/>
          </a:solidFill>
          <a:latin typeface="Times" pitchFamily="18" charset="0"/>
        </a:defRPr>
      </a:lvl7pPr>
      <a:lvl8pPr marL="1371600" algn="ctr" defTabSz="4389438" rtl="0" fontAlgn="base">
        <a:spcBef>
          <a:spcPct val="0"/>
        </a:spcBef>
        <a:spcAft>
          <a:spcPct val="0"/>
        </a:spcAft>
        <a:defRPr sz="21100">
          <a:solidFill>
            <a:schemeClr val="tx2"/>
          </a:solidFill>
          <a:latin typeface="Times" pitchFamily="18" charset="0"/>
        </a:defRPr>
      </a:lvl8pPr>
      <a:lvl9pPr marL="1828800" algn="ctr" defTabSz="4389438" rtl="0" fontAlgn="base">
        <a:spcBef>
          <a:spcPct val="0"/>
        </a:spcBef>
        <a:spcAft>
          <a:spcPct val="0"/>
        </a:spcAft>
        <a:defRPr sz="21100">
          <a:solidFill>
            <a:schemeClr val="tx2"/>
          </a:solidFill>
          <a:latin typeface="Times" pitchFamily="18"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ＭＳ Ｐゴシック" pitchFamily="84" charset="-128"/>
          <a:cs typeface="ＭＳ Ｐゴシック" pitchFamily="84" charset="-128"/>
        </a:defRPr>
      </a:lvl1pPr>
      <a:lvl2pPr marL="3565525" indent="-1371600" algn="l" defTabSz="4389438" rtl="0" eaLnBrk="0" fontAlgn="base" hangingPunct="0">
        <a:spcBef>
          <a:spcPct val="20000"/>
        </a:spcBef>
        <a:spcAft>
          <a:spcPct val="0"/>
        </a:spcAft>
        <a:buChar char="–"/>
        <a:defRPr sz="13400">
          <a:solidFill>
            <a:schemeClr val="tx1"/>
          </a:solidFill>
          <a:latin typeface="+mn-lt"/>
          <a:ea typeface="ＭＳ Ｐゴシック" pitchFamily="84" charset="-128"/>
        </a:defRPr>
      </a:lvl2pPr>
      <a:lvl3pPr marL="5486400" indent="-1096963" algn="l" defTabSz="4389438" rtl="0" eaLnBrk="0" fontAlgn="base" hangingPunct="0">
        <a:spcBef>
          <a:spcPct val="20000"/>
        </a:spcBef>
        <a:spcAft>
          <a:spcPct val="0"/>
        </a:spcAft>
        <a:buChar char="•"/>
        <a:defRPr sz="11500">
          <a:solidFill>
            <a:schemeClr val="tx1"/>
          </a:solidFill>
          <a:latin typeface="+mn-lt"/>
          <a:ea typeface="ＭＳ Ｐゴシック" pitchFamily="84" charset="-128"/>
        </a:defRPr>
      </a:lvl3pPr>
      <a:lvl4pPr marL="7680325" indent="-1096963" algn="l" defTabSz="4389438" rtl="0" eaLnBrk="0" fontAlgn="base" hangingPunct="0">
        <a:spcBef>
          <a:spcPct val="20000"/>
        </a:spcBef>
        <a:spcAft>
          <a:spcPct val="0"/>
        </a:spcAft>
        <a:buChar char="–"/>
        <a:defRPr sz="9600">
          <a:solidFill>
            <a:schemeClr val="tx1"/>
          </a:solidFill>
          <a:latin typeface="+mn-lt"/>
          <a:ea typeface="ＭＳ Ｐゴシック" pitchFamily="84" charset="-128"/>
        </a:defRPr>
      </a:lvl4pPr>
      <a:lvl5pPr marL="9875838" indent="-1096963" algn="l" defTabSz="4389438" rtl="0" eaLnBrk="0" fontAlgn="base" hangingPunct="0">
        <a:spcBef>
          <a:spcPct val="20000"/>
        </a:spcBef>
        <a:spcAft>
          <a:spcPct val="0"/>
        </a:spcAft>
        <a:buChar char="»"/>
        <a:defRPr sz="9600">
          <a:solidFill>
            <a:schemeClr val="tx1"/>
          </a:solidFill>
          <a:latin typeface="+mn-lt"/>
          <a:ea typeface="ＭＳ Ｐゴシック" pitchFamily="84" charset="-128"/>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4"/>
          <p:cNvSpPr>
            <a:spLocks noChangeArrowheads="1"/>
          </p:cNvSpPr>
          <p:nvPr/>
        </p:nvSpPr>
        <p:spPr bwMode="auto">
          <a:xfrm>
            <a:off x="13785121" y="6742599"/>
            <a:ext cx="14822675" cy="6688508"/>
          </a:xfrm>
          <a:prstGeom prst="rect">
            <a:avLst/>
          </a:prstGeom>
          <a:solidFill>
            <a:schemeClr val="bg1"/>
          </a:solidFill>
          <a:ln w="9525">
            <a:noFill/>
            <a:miter lim="800000"/>
            <a:headEnd/>
            <a:tailEnd/>
          </a:ln>
        </p:spPr>
        <p:txBody>
          <a:bodyPr wrap="none" anchor="ctr">
            <a:prstTxWarp prst="textNoShape">
              <a:avLst/>
            </a:prstTxWarp>
          </a:bodyPr>
          <a:lstStyle/>
          <a:p>
            <a:pPr eaLnBrk="0" hangingPunct="0"/>
            <a:endParaRPr lang="en-US"/>
          </a:p>
        </p:txBody>
      </p:sp>
      <p:sp>
        <p:nvSpPr>
          <p:cNvPr id="4" name="Rectangle 2"/>
          <p:cNvSpPr>
            <a:spLocks noChangeArrowheads="1"/>
          </p:cNvSpPr>
          <p:nvPr/>
        </p:nvSpPr>
        <p:spPr bwMode="auto">
          <a:xfrm>
            <a:off x="434975" y="304800"/>
            <a:ext cx="42933938" cy="4596608"/>
          </a:xfrm>
          <a:prstGeom prst="rect">
            <a:avLst/>
          </a:prstGeom>
          <a:solidFill>
            <a:schemeClr val="bg1"/>
          </a:solidFill>
          <a:ln w="9525">
            <a:noFill/>
            <a:miter lim="800000"/>
            <a:headEnd/>
            <a:tailEnd/>
          </a:ln>
        </p:spPr>
        <p:txBody>
          <a:bodyPr wrap="none" anchor="ctr">
            <a:prstTxWarp prst="textNoShape">
              <a:avLst/>
            </a:prstTxWarp>
          </a:bodyPr>
          <a:lstStyle/>
          <a:p>
            <a:pPr algn="ctr" eaLnBrk="0" hangingPunct="0"/>
            <a:r>
              <a:rPr lang="en-US" b="1">
                <a:latin typeface="Times New Roman" pitchFamily="84" charset="0"/>
              </a:rPr>
              <a:t> </a:t>
            </a:r>
            <a:endParaRPr lang="en-US"/>
          </a:p>
        </p:txBody>
      </p:sp>
      <p:sp>
        <p:nvSpPr>
          <p:cNvPr id="5" name="Text Box 4"/>
          <p:cNvSpPr txBox="1">
            <a:spLocks noChangeArrowheads="1"/>
          </p:cNvSpPr>
          <p:nvPr/>
        </p:nvSpPr>
        <p:spPr bwMode="auto">
          <a:xfrm>
            <a:off x="7687747" y="3117171"/>
            <a:ext cx="28659453" cy="1575431"/>
          </a:xfrm>
          <a:prstGeom prst="rect">
            <a:avLst/>
          </a:prstGeom>
          <a:noFill/>
          <a:ln w="9525">
            <a:noFill/>
            <a:miter lim="800000"/>
            <a:headEnd/>
            <a:tailEnd/>
          </a:ln>
        </p:spPr>
        <p:txBody>
          <a:bodyPr wrap="square">
            <a:prstTxWarp prst="textNoShape">
              <a:avLst/>
            </a:prstTxWarp>
            <a:spAutoFit/>
          </a:bodyPr>
          <a:lstStyle/>
          <a:p>
            <a:pPr algn="ctr" eaLnBrk="0" hangingPunct="0">
              <a:lnSpc>
                <a:spcPct val="75000"/>
              </a:lnSpc>
              <a:spcBef>
                <a:spcPct val="50000"/>
              </a:spcBef>
            </a:pPr>
            <a:r>
              <a:rPr lang="en-US" sz="4800" b="1" dirty="0" smtClean="0">
                <a:solidFill>
                  <a:srgbClr val="3F0058"/>
                </a:solidFill>
                <a:latin typeface="Times New Roman" pitchFamily="84" charset="0"/>
              </a:rPr>
              <a:t>Anna Hagan and Shamini Abeykoon</a:t>
            </a:r>
          </a:p>
          <a:p>
            <a:pPr algn="ctr" eaLnBrk="0" hangingPunct="0">
              <a:lnSpc>
                <a:spcPct val="75000"/>
              </a:lnSpc>
              <a:spcBef>
                <a:spcPct val="50000"/>
              </a:spcBef>
            </a:pPr>
            <a:r>
              <a:rPr lang="en-US" sz="4800" b="1" dirty="0" smtClean="0">
                <a:solidFill>
                  <a:srgbClr val="3F0058"/>
                </a:solidFill>
                <a:latin typeface="Times New Roman" pitchFamily="84" charset="0"/>
              </a:rPr>
              <a:t>Minnesota State University, Mankato, Department of Psychology</a:t>
            </a:r>
            <a:endParaRPr lang="en-US" sz="4800" b="1" dirty="0">
              <a:solidFill>
                <a:srgbClr val="3F0058"/>
              </a:solidFill>
              <a:latin typeface="Times New Roman" pitchFamily="84" charset="0"/>
            </a:endParaRPr>
          </a:p>
        </p:txBody>
      </p:sp>
      <p:sp>
        <p:nvSpPr>
          <p:cNvPr id="7" name="Text Box 3"/>
          <p:cNvSpPr txBox="1">
            <a:spLocks noChangeArrowheads="1"/>
          </p:cNvSpPr>
          <p:nvPr/>
        </p:nvSpPr>
        <p:spPr bwMode="auto">
          <a:xfrm>
            <a:off x="6895928" y="762000"/>
            <a:ext cx="29883320" cy="2308324"/>
          </a:xfrm>
          <a:prstGeom prst="rect">
            <a:avLst/>
          </a:prstGeom>
          <a:noFill/>
          <a:ln w="9525">
            <a:noFill/>
            <a:miter lim="800000"/>
            <a:headEnd/>
            <a:tailEnd/>
          </a:ln>
        </p:spPr>
        <p:txBody>
          <a:bodyPr wrap="square">
            <a:prstTxWarp prst="textNoShape">
              <a:avLst/>
            </a:prstTxWarp>
            <a:spAutoFit/>
          </a:bodyPr>
          <a:lstStyle/>
          <a:p>
            <a:pPr algn="ctr"/>
            <a:r>
              <a:rPr lang="en-US" sz="7200" b="1" dirty="0" smtClean="0"/>
              <a:t>Does Gender Influence Lie Detection in Job Interviews? A Study of Lie Detection</a:t>
            </a:r>
            <a:endParaRPr lang="en-US" sz="7200" b="1" dirty="0"/>
          </a:p>
        </p:txBody>
      </p:sp>
      <p:sp>
        <p:nvSpPr>
          <p:cNvPr id="8" name="Rectangle 116"/>
          <p:cNvSpPr>
            <a:spLocks noChangeArrowheads="1"/>
          </p:cNvSpPr>
          <p:nvPr/>
        </p:nvSpPr>
        <p:spPr bwMode="auto">
          <a:xfrm>
            <a:off x="451248" y="5167384"/>
            <a:ext cx="12781384" cy="9568282"/>
          </a:xfrm>
          <a:prstGeom prst="rect">
            <a:avLst/>
          </a:prstGeom>
          <a:solidFill>
            <a:schemeClr val="bg1"/>
          </a:solidFill>
          <a:ln w="9525">
            <a:noFill/>
            <a:miter lim="800000"/>
            <a:headEnd/>
            <a:tailEnd/>
          </a:ln>
        </p:spPr>
        <p:txBody>
          <a:bodyPr wrap="none" anchor="ctr">
            <a:prstTxWarp prst="textNoShape">
              <a:avLst/>
            </a:prstTxWarp>
          </a:bodyPr>
          <a:lstStyle/>
          <a:p>
            <a:pPr algn="ctr" eaLnBrk="0" hangingPunct="0"/>
            <a:r>
              <a:rPr lang="en-US" b="1"/>
              <a:t>	</a:t>
            </a:r>
            <a:endParaRPr lang="en-US"/>
          </a:p>
        </p:txBody>
      </p:sp>
      <p:sp>
        <p:nvSpPr>
          <p:cNvPr id="9" name="Line 118"/>
          <p:cNvSpPr>
            <a:spLocks noChangeShapeType="1"/>
          </p:cNvSpPr>
          <p:nvPr/>
        </p:nvSpPr>
        <p:spPr bwMode="auto">
          <a:xfrm>
            <a:off x="847256" y="6378080"/>
            <a:ext cx="11669712" cy="0"/>
          </a:xfrm>
          <a:prstGeom prst="line">
            <a:avLst/>
          </a:prstGeom>
          <a:noFill/>
          <a:ln w="57150" cmpd="thinThick">
            <a:solidFill>
              <a:srgbClr val="450057"/>
            </a:solidFill>
            <a:round/>
            <a:headEnd/>
            <a:tailEnd/>
          </a:ln>
        </p:spPr>
        <p:txBody>
          <a:bodyPr>
            <a:prstTxWarp prst="textNoShape">
              <a:avLst/>
            </a:prstTxWarp>
          </a:bodyPr>
          <a:lstStyle/>
          <a:p>
            <a:endParaRPr lang="en-US"/>
          </a:p>
        </p:txBody>
      </p:sp>
      <p:sp>
        <p:nvSpPr>
          <p:cNvPr id="10" name="TextBox 9"/>
          <p:cNvSpPr txBox="1"/>
          <p:nvPr/>
        </p:nvSpPr>
        <p:spPr>
          <a:xfrm>
            <a:off x="788264" y="5288257"/>
            <a:ext cx="11669712" cy="1107996"/>
          </a:xfrm>
          <a:prstGeom prst="rect">
            <a:avLst/>
          </a:prstGeom>
          <a:noFill/>
        </p:spPr>
        <p:txBody>
          <a:bodyPr wrap="square" rtlCol="0">
            <a:spAutoFit/>
          </a:bodyPr>
          <a:lstStyle/>
          <a:p>
            <a:pPr algn="ctr"/>
            <a:r>
              <a:rPr lang="en-US" sz="6600" b="1" dirty="0" smtClean="0">
                <a:solidFill>
                  <a:srgbClr val="450057"/>
                </a:solidFill>
              </a:rPr>
              <a:t>Background</a:t>
            </a:r>
            <a:endParaRPr lang="en-US" dirty="0"/>
          </a:p>
        </p:txBody>
      </p:sp>
      <p:grpSp>
        <p:nvGrpSpPr>
          <p:cNvPr id="11" name="Group 10"/>
          <p:cNvGrpSpPr/>
          <p:nvPr/>
        </p:nvGrpSpPr>
        <p:grpSpPr>
          <a:xfrm>
            <a:off x="-16730" y="23192595"/>
            <a:ext cx="13262706" cy="9378840"/>
            <a:chOff x="79179" y="21878256"/>
            <a:chExt cx="13183543" cy="8262464"/>
          </a:xfrm>
        </p:grpSpPr>
        <p:sp>
          <p:nvSpPr>
            <p:cNvPr id="12" name="Rectangle 66"/>
            <p:cNvSpPr>
              <a:spLocks noChangeArrowheads="1"/>
            </p:cNvSpPr>
            <p:nvPr/>
          </p:nvSpPr>
          <p:spPr bwMode="auto">
            <a:xfrm>
              <a:off x="451248" y="21878256"/>
              <a:ext cx="12811474" cy="8262464"/>
            </a:xfrm>
            <a:prstGeom prst="rect">
              <a:avLst/>
            </a:prstGeom>
            <a:solidFill>
              <a:schemeClr val="bg1"/>
            </a:solidFill>
            <a:ln w="9525">
              <a:noFill/>
              <a:miter lim="800000"/>
              <a:headEnd/>
              <a:tailEnd/>
            </a:ln>
          </p:spPr>
          <p:txBody>
            <a:bodyPr wrap="none" anchor="ctr">
              <a:prstTxWarp prst="textNoShape">
                <a:avLst/>
              </a:prstTxWarp>
            </a:bodyPr>
            <a:lstStyle/>
            <a:p>
              <a:pPr algn="ctr" eaLnBrk="0" hangingPunct="0"/>
              <a:endParaRPr lang="en-US"/>
            </a:p>
          </p:txBody>
        </p:sp>
        <p:sp>
          <p:nvSpPr>
            <p:cNvPr id="13" name="Line 72"/>
            <p:cNvSpPr>
              <a:spLocks noChangeShapeType="1"/>
            </p:cNvSpPr>
            <p:nvPr/>
          </p:nvSpPr>
          <p:spPr bwMode="auto">
            <a:xfrm>
              <a:off x="847255" y="22755531"/>
              <a:ext cx="11669712" cy="0"/>
            </a:xfrm>
            <a:prstGeom prst="line">
              <a:avLst/>
            </a:prstGeom>
            <a:noFill/>
            <a:ln w="57150" cmpd="thinThick">
              <a:solidFill>
                <a:srgbClr val="450057"/>
              </a:solidFill>
              <a:round/>
              <a:headEnd/>
              <a:tailEnd/>
            </a:ln>
          </p:spPr>
          <p:txBody>
            <a:bodyPr>
              <a:prstTxWarp prst="textNoShape">
                <a:avLst/>
              </a:prstTxWarp>
            </a:bodyPr>
            <a:lstStyle/>
            <a:p>
              <a:endParaRPr lang="en-US"/>
            </a:p>
          </p:txBody>
        </p:sp>
        <p:sp>
          <p:nvSpPr>
            <p:cNvPr id="14" name="Text Box 114"/>
            <p:cNvSpPr txBox="1">
              <a:spLocks noChangeArrowheads="1"/>
            </p:cNvSpPr>
            <p:nvPr/>
          </p:nvSpPr>
          <p:spPr bwMode="auto">
            <a:xfrm>
              <a:off x="79179" y="21897263"/>
              <a:ext cx="13013681" cy="843809"/>
            </a:xfrm>
            <a:prstGeom prst="rect">
              <a:avLst/>
            </a:prstGeom>
            <a:noFill/>
            <a:ln w="9525">
              <a:noFill/>
              <a:miter lim="800000"/>
              <a:headEnd/>
              <a:tailEnd/>
            </a:ln>
          </p:spPr>
          <p:txBody>
            <a:bodyPr wrap="square">
              <a:prstTxWarp prst="textNoShape">
                <a:avLst/>
              </a:prstTxWarp>
              <a:spAutoFit/>
            </a:bodyPr>
            <a:lstStyle/>
            <a:p>
              <a:pPr algn="ctr" eaLnBrk="0" hangingPunct="0">
                <a:spcBef>
                  <a:spcPct val="50000"/>
                </a:spcBef>
                <a:tabLst>
                  <a:tab pos="457200" algn="l"/>
                </a:tabLst>
              </a:pPr>
              <a:r>
                <a:rPr lang="en-US" sz="6600" b="1" dirty="0" smtClean="0">
                  <a:solidFill>
                    <a:srgbClr val="450057"/>
                  </a:solidFill>
                </a:rPr>
                <a:t>Methods</a:t>
              </a:r>
            </a:p>
          </p:txBody>
        </p:sp>
      </p:grpSp>
      <p:sp>
        <p:nvSpPr>
          <p:cNvPr id="15" name="Rectangle 14"/>
          <p:cNvSpPr/>
          <p:nvPr/>
        </p:nvSpPr>
        <p:spPr bwMode="auto">
          <a:xfrm>
            <a:off x="13535467" y="22201121"/>
            <a:ext cx="29905345" cy="10370313"/>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endParaRPr>
          </a:p>
        </p:txBody>
      </p:sp>
      <p:sp>
        <p:nvSpPr>
          <p:cNvPr id="16" name="Line 115"/>
          <p:cNvSpPr>
            <a:spLocks noChangeShapeType="1"/>
          </p:cNvSpPr>
          <p:nvPr/>
        </p:nvSpPr>
        <p:spPr bwMode="auto">
          <a:xfrm>
            <a:off x="21608620" y="23619293"/>
            <a:ext cx="13681520" cy="0"/>
          </a:xfrm>
          <a:prstGeom prst="line">
            <a:avLst/>
          </a:prstGeom>
          <a:noFill/>
          <a:ln w="57150" cmpd="thinThick">
            <a:solidFill>
              <a:srgbClr val="450057"/>
            </a:solidFill>
            <a:round/>
            <a:headEnd/>
            <a:tailEnd/>
          </a:ln>
        </p:spPr>
        <p:txBody>
          <a:bodyPr>
            <a:prstTxWarp prst="textNoShape">
              <a:avLst/>
            </a:prstTxWarp>
          </a:bodyPr>
          <a:lstStyle/>
          <a:p>
            <a:endParaRPr lang="en-US"/>
          </a:p>
        </p:txBody>
      </p:sp>
      <p:sp>
        <p:nvSpPr>
          <p:cNvPr id="22" name="TextBox 21"/>
          <p:cNvSpPr txBox="1"/>
          <p:nvPr/>
        </p:nvSpPr>
        <p:spPr>
          <a:xfrm>
            <a:off x="24971445" y="22403269"/>
            <a:ext cx="6696744" cy="1107996"/>
          </a:xfrm>
          <a:prstGeom prst="rect">
            <a:avLst/>
          </a:prstGeom>
          <a:noFill/>
        </p:spPr>
        <p:txBody>
          <a:bodyPr wrap="square" rtlCol="0">
            <a:spAutoFit/>
          </a:bodyPr>
          <a:lstStyle/>
          <a:p>
            <a:pPr algn="ctr"/>
            <a:r>
              <a:rPr lang="en-US" sz="6600" b="1" dirty="0" smtClean="0">
                <a:solidFill>
                  <a:srgbClr val="450057"/>
                </a:solidFill>
              </a:rPr>
              <a:t>Conclusions</a:t>
            </a:r>
            <a:endParaRPr lang="en-US" sz="6600" b="1" dirty="0">
              <a:solidFill>
                <a:srgbClr val="450057"/>
              </a:solidFill>
            </a:endParaRPr>
          </a:p>
        </p:txBody>
      </p:sp>
      <p:sp>
        <p:nvSpPr>
          <p:cNvPr id="23" name="Rectangle 22"/>
          <p:cNvSpPr/>
          <p:nvPr/>
        </p:nvSpPr>
        <p:spPr bwMode="auto">
          <a:xfrm>
            <a:off x="13785119" y="5183676"/>
            <a:ext cx="14822677" cy="159568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4" name="TextBox 23"/>
          <p:cNvSpPr txBox="1"/>
          <p:nvPr/>
        </p:nvSpPr>
        <p:spPr>
          <a:xfrm>
            <a:off x="18806017" y="5151373"/>
            <a:ext cx="4780880" cy="1107996"/>
          </a:xfrm>
          <a:prstGeom prst="rect">
            <a:avLst/>
          </a:prstGeom>
          <a:noFill/>
        </p:spPr>
        <p:txBody>
          <a:bodyPr wrap="square" rtlCol="0">
            <a:spAutoFit/>
          </a:bodyPr>
          <a:lstStyle/>
          <a:p>
            <a:pPr algn="ctr"/>
            <a:r>
              <a:rPr lang="en-US" sz="6600" b="1" dirty="0" smtClean="0">
                <a:solidFill>
                  <a:srgbClr val="450057"/>
                </a:solidFill>
              </a:rPr>
              <a:t>Results</a:t>
            </a:r>
            <a:endParaRPr lang="en-US" sz="6600" b="1" dirty="0">
              <a:solidFill>
                <a:srgbClr val="450057"/>
              </a:solidFill>
            </a:endParaRPr>
          </a:p>
        </p:txBody>
      </p:sp>
      <p:sp>
        <p:nvSpPr>
          <p:cNvPr id="26" name="TextBox 25"/>
          <p:cNvSpPr txBox="1"/>
          <p:nvPr/>
        </p:nvSpPr>
        <p:spPr>
          <a:xfrm>
            <a:off x="451248" y="6388478"/>
            <a:ext cx="12811474" cy="461665"/>
          </a:xfrm>
          <a:prstGeom prst="rect">
            <a:avLst/>
          </a:prstGeom>
          <a:noFill/>
        </p:spPr>
        <p:txBody>
          <a:bodyPr wrap="square" rtlCol="0">
            <a:spAutoFit/>
          </a:bodyPr>
          <a:lstStyle/>
          <a:p>
            <a:r>
              <a:rPr lang="en-US" dirty="0"/>
              <a:t>	</a:t>
            </a:r>
          </a:p>
        </p:txBody>
      </p:sp>
      <p:sp>
        <p:nvSpPr>
          <p:cNvPr id="27" name="TextBox 26"/>
          <p:cNvSpPr txBox="1"/>
          <p:nvPr/>
        </p:nvSpPr>
        <p:spPr>
          <a:xfrm>
            <a:off x="451248" y="27900336"/>
            <a:ext cx="12811474" cy="923330"/>
          </a:xfrm>
          <a:prstGeom prst="rect">
            <a:avLst/>
          </a:prstGeom>
          <a:noFill/>
        </p:spPr>
        <p:txBody>
          <a:bodyPr wrap="square" rtlCol="0">
            <a:spAutoFit/>
          </a:bodyPr>
          <a:lstStyle/>
          <a:p>
            <a:r>
              <a:rPr lang="en-US" sz="3000" dirty="0"/>
              <a:t>	</a:t>
            </a:r>
            <a:r>
              <a:rPr lang="en-US" sz="3000" dirty="0" smtClean="0"/>
              <a:t>.  </a:t>
            </a:r>
            <a:endParaRPr lang="en-US" sz="3000" dirty="0"/>
          </a:p>
          <a:p>
            <a:endParaRPr lang="en-US" dirty="0"/>
          </a:p>
        </p:txBody>
      </p:sp>
      <p:sp>
        <p:nvSpPr>
          <p:cNvPr id="39" name="Line 118"/>
          <p:cNvSpPr>
            <a:spLocks noChangeShapeType="1"/>
          </p:cNvSpPr>
          <p:nvPr/>
        </p:nvSpPr>
        <p:spPr bwMode="auto">
          <a:xfrm>
            <a:off x="14310113" y="6337540"/>
            <a:ext cx="13681521" cy="36783"/>
          </a:xfrm>
          <a:prstGeom prst="line">
            <a:avLst/>
          </a:prstGeom>
          <a:noFill/>
          <a:ln w="57150" cmpd="thinThick">
            <a:solidFill>
              <a:srgbClr val="450057"/>
            </a:solidFill>
            <a:round/>
            <a:headEnd/>
            <a:tailEnd/>
          </a:ln>
        </p:spPr>
        <p:txBody>
          <a:bodyPr>
            <a:prstTxWarp prst="textNoShape">
              <a:avLst/>
            </a:prstTxWarp>
          </a:bodyPr>
          <a:lstStyle/>
          <a:p>
            <a:endParaRPr lang="en-US"/>
          </a:p>
        </p:txBody>
      </p:sp>
      <p:sp>
        <p:nvSpPr>
          <p:cNvPr id="41" name="TextBox 40"/>
          <p:cNvSpPr txBox="1"/>
          <p:nvPr/>
        </p:nvSpPr>
        <p:spPr>
          <a:xfrm>
            <a:off x="647064" y="24625881"/>
            <a:ext cx="12552591" cy="6740307"/>
          </a:xfrm>
          <a:prstGeom prst="rect">
            <a:avLst/>
          </a:prstGeom>
          <a:noFill/>
        </p:spPr>
        <p:txBody>
          <a:bodyPr wrap="square" rtlCol="0">
            <a:spAutoFit/>
          </a:bodyPr>
          <a:lstStyle/>
          <a:p>
            <a:r>
              <a:rPr lang="en-US" sz="3600" b="1" dirty="0" smtClean="0"/>
              <a:t>Participants</a:t>
            </a:r>
          </a:p>
          <a:p>
            <a:pPr marL="571500" indent="-571500">
              <a:buFont typeface="Arial" charset="0"/>
              <a:buChar char="•"/>
            </a:pPr>
            <a:r>
              <a:rPr lang="en-US" sz="3600" dirty="0" smtClean="0"/>
              <a:t>94 Minnesota State University, Mankato students 			volunteered for this study (data collection is ongoing)</a:t>
            </a:r>
            <a:endParaRPr lang="en-US" sz="3600" b="1" dirty="0" smtClean="0"/>
          </a:p>
          <a:p>
            <a:r>
              <a:rPr lang="en-US" sz="3600" b="1" dirty="0"/>
              <a:t>	</a:t>
            </a:r>
            <a:r>
              <a:rPr lang="en-US" sz="3600" dirty="0" smtClean="0"/>
              <a:t>78% women, average age is 20 years old, 73% white</a:t>
            </a:r>
          </a:p>
          <a:p>
            <a:endParaRPr lang="en-US" sz="3600" b="1" dirty="0" smtClean="0"/>
          </a:p>
          <a:p>
            <a:r>
              <a:rPr lang="en-US" sz="3600" b="1" dirty="0" smtClean="0"/>
              <a:t>Procedure</a:t>
            </a:r>
          </a:p>
          <a:p>
            <a:pPr marL="571500" indent="-571500">
              <a:buFont typeface="Arial" charset="0"/>
              <a:buChar char="•"/>
            </a:pPr>
            <a:r>
              <a:rPr lang="en-US" sz="3600" dirty="0" smtClean="0"/>
              <a:t>Participants watched videos of people, both male and female, either telling the truth or lying to common employment interview questions </a:t>
            </a:r>
          </a:p>
          <a:p>
            <a:pPr marL="571500" indent="-571500">
              <a:buFont typeface="Arial" charset="0"/>
              <a:buChar char="•"/>
            </a:pPr>
            <a:r>
              <a:rPr lang="en-US" sz="3600" dirty="0" smtClean="0"/>
              <a:t>The participant then </a:t>
            </a:r>
            <a:r>
              <a:rPr lang="en-US" sz="3600" dirty="0" smtClean="0"/>
              <a:t>rated them </a:t>
            </a:r>
            <a:r>
              <a:rPr lang="en-US" sz="3600" dirty="0" smtClean="0"/>
              <a:t>on </a:t>
            </a:r>
            <a:r>
              <a:rPr lang="en-US" sz="3600" dirty="0" smtClean="0"/>
              <a:t>likeability</a:t>
            </a:r>
          </a:p>
          <a:p>
            <a:pPr marL="571500" indent="-571500">
              <a:buFont typeface="Arial" charset="0"/>
              <a:buChar char="•"/>
            </a:pPr>
            <a:r>
              <a:rPr lang="en-US" sz="3600" dirty="0" smtClean="0"/>
              <a:t>Participants also indicated </a:t>
            </a:r>
            <a:r>
              <a:rPr lang="en-US" sz="3600" dirty="0" smtClean="0"/>
              <a:t>whether the answer from the interview </a:t>
            </a:r>
            <a:r>
              <a:rPr lang="en-US" sz="3600" dirty="0" smtClean="0"/>
              <a:t>was a lie or a truth</a:t>
            </a:r>
            <a:endParaRPr lang="en-US" sz="3600" b="1" dirty="0"/>
          </a:p>
        </p:txBody>
      </p:sp>
      <p:sp>
        <p:nvSpPr>
          <p:cNvPr id="45" name="TextBox 44"/>
          <p:cNvSpPr txBox="1"/>
          <p:nvPr/>
        </p:nvSpPr>
        <p:spPr>
          <a:xfrm>
            <a:off x="495924" y="6457986"/>
            <a:ext cx="12722012" cy="10064294"/>
          </a:xfrm>
          <a:prstGeom prst="rect">
            <a:avLst/>
          </a:prstGeom>
          <a:noFill/>
        </p:spPr>
        <p:txBody>
          <a:bodyPr wrap="square" rtlCol="0">
            <a:spAutoFit/>
          </a:bodyPr>
          <a:lstStyle/>
          <a:p>
            <a:pPr marL="571500" indent="-571500">
              <a:buFont typeface="Arial" charset="0"/>
              <a:buChar char="•"/>
            </a:pPr>
            <a:r>
              <a:rPr lang="en-US" sz="3600" dirty="0" smtClean="0"/>
              <a:t>Professionals </a:t>
            </a:r>
            <a:r>
              <a:rPr lang="en-US" sz="3600" dirty="0"/>
              <a:t>such as </a:t>
            </a:r>
            <a:r>
              <a:rPr lang="en-US" sz="3600" dirty="0" smtClean="0"/>
              <a:t>judge, </a:t>
            </a:r>
            <a:r>
              <a:rPr lang="en-US" sz="3600" dirty="0"/>
              <a:t>p</a:t>
            </a:r>
            <a:r>
              <a:rPr lang="en-US" sz="3600" dirty="0" smtClean="0"/>
              <a:t>olice </a:t>
            </a:r>
            <a:r>
              <a:rPr lang="en-US" sz="3600" dirty="0"/>
              <a:t>officers, </a:t>
            </a:r>
            <a:r>
              <a:rPr lang="en-US" sz="3600" dirty="0" smtClean="0"/>
              <a:t>researchers, employers, </a:t>
            </a:r>
            <a:r>
              <a:rPr lang="en-US" sz="3600" dirty="0"/>
              <a:t>and </a:t>
            </a:r>
            <a:r>
              <a:rPr lang="en-US" sz="3600" dirty="0" smtClean="0"/>
              <a:t>people </a:t>
            </a:r>
            <a:r>
              <a:rPr lang="en-US" sz="3600" dirty="0"/>
              <a:t>in general use lie detection as a tool </a:t>
            </a:r>
            <a:r>
              <a:rPr lang="en-US" sz="3600" dirty="0" smtClean="0"/>
              <a:t>in </a:t>
            </a:r>
            <a:r>
              <a:rPr lang="en-US" sz="3600" dirty="0"/>
              <a:t>situations when they need to decipher truth.  People can respond to the </a:t>
            </a:r>
            <a:r>
              <a:rPr lang="en-US" sz="3600" dirty="0" smtClean="0"/>
              <a:t>men and women differently depending on situations, so we need to know more about gender influences perceptions.</a:t>
            </a:r>
            <a:endParaRPr lang="en-US" sz="3600" dirty="0"/>
          </a:p>
          <a:p>
            <a:r>
              <a:rPr lang="en-US" sz="3600" dirty="0"/>
              <a:t> </a:t>
            </a:r>
          </a:p>
          <a:p>
            <a:pPr marL="571500" indent="-571500">
              <a:buFont typeface="Arial" charset="0"/>
              <a:buChar char="•"/>
            </a:pPr>
            <a:r>
              <a:rPr lang="en-US" sz="3600" dirty="0"/>
              <a:t>Li Li (2011) found out that </a:t>
            </a:r>
            <a:r>
              <a:rPr lang="en-US" sz="3600" dirty="0" smtClean="0"/>
              <a:t>women can </a:t>
            </a:r>
            <a:r>
              <a:rPr lang="en-US" sz="3600" dirty="0"/>
              <a:t>be comparatively </a:t>
            </a:r>
            <a:r>
              <a:rPr lang="en-US" sz="3600" dirty="0" smtClean="0"/>
              <a:t>more transparent </a:t>
            </a:r>
            <a:r>
              <a:rPr lang="en-US" sz="3600" dirty="0"/>
              <a:t>than </a:t>
            </a:r>
            <a:r>
              <a:rPr lang="en-US" sz="3600" dirty="0" smtClean="0"/>
              <a:t>men, </a:t>
            </a:r>
            <a:r>
              <a:rPr lang="en-US" sz="3600" dirty="0"/>
              <a:t>particularly when they are honest. On the other hand, detecting male deceivers was relatively </a:t>
            </a:r>
            <a:r>
              <a:rPr lang="en-US" sz="3600" dirty="0" smtClean="0"/>
              <a:t>harder compared </a:t>
            </a:r>
            <a:r>
              <a:rPr lang="en-US" sz="3600" dirty="0"/>
              <a:t>to female deceivers.</a:t>
            </a:r>
          </a:p>
          <a:p>
            <a:r>
              <a:rPr lang="en-US" sz="3600" dirty="0"/>
              <a:t> </a:t>
            </a:r>
          </a:p>
          <a:p>
            <a:pPr marL="571500" indent="-571500">
              <a:buFont typeface="Arial" charset="0"/>
              <a:buChar char="•"/>
            </a:pPr>
            <a:r>
              <a:rPr lang="en-US" sz="3600" dirty="0"/>
              <a:t>Having a better understanding of how gender can influence </a:t>
            </a:r>
            <a:r>
              <a:rPr lang="en-US" sz="3600" dirty="0" smtClean="0"/>
              <a:t>participants’ </a:t>
            </a:r>
            <a:r>
              <a:rPr lang="en-US" sz="3600" dirty="0"/>
              <a:t>responses helps us judge the accuracy of their </a:t>
            </a:r>
            <a:r>
              <a:rPr lang="en-US" sz="3600" dirty="0" smtClean="0"/>
              <a:t>responses, </a:t>
            </a:r>
            <a:r>
              <a:rPr lang="en-US" sz="3600" dirty="0"/>
              <a:t>and </a:t>
            </a:r>
            <a:r>
              <a:rPr lang="en-US" sz="3600" dirty="0" smtClean="0"/>
              <a:t>improve our </a:t>
            </a:r>
            <a:r>
              <a:rPr lang="en-US" sz="3600" dirty="0"/>
              <a:t>knowledge </a:t>
            </a:r>
            <a:r>
              <a:rPr lang="en-US" sz="3600" dirty="0" smtClean="0"/>
              <a:t>of </a:t>
            </a:r>
            <a:r>
              <a:rPr lang="en-US" sz="3600" dirty="0"/>
              <a:t>how lie detection </a:t>
            </a:r>
            <a:r>
              <a:rPr lang="en-US" sz="3600" dirty="0" smtClean="0"/>
              <a:t>works</a:t>
            </a:r>
            <a:r>
              <a:rPr lang="en-US" sz="3600" dirty="0"/>
              <a:t>.</a:t>
            </a:r>
            <a:br>
              <a:rPr lang="en-US" sz="3600" dirty="0"/>
            </a:br>
            <a:r>
              <a:rPr lang="en-US" sz="3600" dirty="0"/>
              <a:t/>
            </a:r>
            <a:br>
              <a:rPr lang="en-US" sz="3600" dirty="0"/>
            </a:br>
            <a:endParaRPr lang="en-US" sz="3600" dirty="0"/>
          </a:p>
          <a:p>
            <a:pPr marL="571500" marR="0" lvl="0" indent="-571500" defTabSz="914400" eaLnBrk="1" fontAlgn="auto" latinLnBrk="0" hangingPunct="1">
              <a:lnSpc>
                <a:spcPct val="100000"/>
              </a:lnSpc>
              <a:spcBef>
                <a:spcPts val="0"/>
              </a:spcBef>
              <a:spcAft>
                <a:spcPts val="0"/>
              </a:spcAft>
              <a:buClrTx/>
              <a:buSzTx/>
              <a:buFont typeface="Arial" charset="0"/>
              <a:buNone/>
              <a:tabLst/>
              <a:defRPr/>
            </a:pPr>
            <a:endParaRPr lang="en-US" sz="3600" dirty="0"/>
          </a:p>
        </p:txBody>
      </p:sp>
      <p:grpSp>
        <p:nvGrpSpPr>
          <p:cNvPr id="46" name="Group 45"/>
          <p:cNvGrpSpPr/>
          <p:nvPr/>
        </p:nvGrpSpPr>
        <p:grpSpPr>
          <a:xfrm>
            <a:off x="343200" y="15307071"/>
            <a:ext cx="13094125" cy="7431633"/>
            <a:chOff x="413847" y="21878256"/>
            <a:chExt cx="13013681" cy="8262464"/>
          </a:xfrm>
        </p:grpSpPr>
        <p:sp>
          <p:nvSpPr>
            <p:cNvPr id="47" name="Rectangle 66"/>
            <p:cNvSpPr>
              <a:spLocks noChangeArrowheads="1"/>
            </p:cNvSpPr>
            <p:nvPr/>
          </p:nvSpPr>
          <p:spPr bwMode="auto">
            <a:xfrm>
              <a:off x="451248" y="21878256"/>
              <a:ext cx="12811474" cy="8262464"/>
            </a:xfrm>
            <a:prstGeom prst="rect">
              <a:avLst/>
            </a:prstGeom>
            <a:solidFill>
              <a:schemeClr val="bg1"/>
            </a:solidFill>
            <a:ln w="9525">
              <a:noFill/>
              <a:miter lim="800000"/>
              <a:headEnd/>
              <a:tailEnd/>
            </a:ln>
          </p:spPr>
          <p:txBody>
            <a:bodyPr wrap="none" anchor="ctr">
              <a:prstTxWarp prst="textNoShape">
                <a:avLst/>
              </a:prstTxWarp>
            </a:bodyPr>
            <a:lstStyle/>
            <a:p>
              <a:pPr algn="ctr" eaLnBrk="0" hangingPunct="0"/>
              <a:endParaRPr lang="en-US"/>
            </a:p>
          </p:txBody>
        </p:sp>
        <p:sp>
          <p:nvSpPr>
            <p:cNvPr id="48" name="Line 72"/>
            <p:cNvSpPr>
              <a:spLocks noChangeShapeType="1"/>
            </p:cNvSpPr>
            <p:nvPr/>
          </p:nvSpPr>
          <p:spPr bwMode="auto">
            <a:xfrm>
              <a:off x="847256" y="23529577"/>
              <a:ext cx="11669712" cy="0"/>
            </a:xfrm>
            <a:prstGeom prst="line">
              <a:avLst/>
            </a:prstGeom>
            <a:noFill/>
            <a:ln w="57150" cmpd="thinThick">
              <a:solidFill>
                <a:srgbClr val="450057"/>
              </a:solidFill>
              <a:round/>
              <a:headEnd/>
              <a:tailEnd/>
            </a:ln>
          </p:spPr>
          <p:txBody>
            <a:bodyPr>
              <a:prstTxWarp prst="textNoShape">
                <a:avLst/>
              </a:prstTxWarp>
            </a:bodyPr>
            <a:lstStyle/>
            <a:p>
              <a:endParaRPr lang="en-US"/>
            </a:p>
          </p:txBody>
        </p:sp>
        <p:sp>
          <p:nvSpPr>
            <p:cNvPr id="49" name="Text Box 114"/>
            <p:cNvSpPr txBox="1">
              <a:spLocks noChangeArrowheads="1"/>
            </p:cNvSpPr>
            <p:nvPr/>
          </p:nvSpPr>
          <p:spPr bwMode="auto">
            <a:xfrm>
              <a:off x="413847" y="21947214"/>
              <a:ext cx="13013681" cy="1107996"/>
            </a:xfrm>
            <a:prstGeom prst="rect">
              <a:avLst/>
            </a:prstGeom>
            <a:noFill/>
            <a:ln w="9525">
              <a:noFill/>
              <a:miter lim="800000"/>
              <a:headEnd/>
              <a:tailEnd/>
            </a:ln>
          </p:spPr>
          <p:txBody>
            <a:bodyPr wrap="square">
              <a:prstTxWarp prst="textNoShape">
                <a:avLst/>
              </a:prstTxWarp>
              <a:spAutoFit/>
            </a:bodyPr>
            <a:lstStyle/>
            <a:p>
              <a:pPr algn="ctr" eaLnBrk="0" hangingPunct="0">
                <a:spcBef>
                  <a:spcPct val="50000"/>
                </a:spcBef>
                <a:tabLst>
                  <a:tab pos="457200" algn="l"/>
                </a:tabLst>
              </a:pPr>
              <a:r>
                <a:rPr lang="en-US" sz="6600" b="1" dirty="0" smtClean="0">
                  <a:solidFill>
                    <a:srgbClr val="450057"/>
                  </a:solidFill>
                </a:rPr>
                <a:t>Current Study</a:t>
              </a:r>
            </a:p>
          </p:txBody>
        </p:sp>
      </p:grpSp>
      <p:sp>
        <p:nvSpPr>
          <p:cNvPr id="50" name="TextBox 49"/>
          <p:cNvSpPr txBox="1"/>
          <p:nvPr/>
        </p:nvSpPr>
        <p:spPr>
          <a:xfrm>
            <a:off x="434975" y="16813877"/>
            <a:ext cx="12656979" cy="5632311"/>
          </a:xfrm>
          <a:prstGeom prst="rect">
            <a:avLst/>
          </a:prstGeom>
          <a:noFill/>
        </p:spPr>
        <p:txBody>
          <a:bodyPr wrap="square" rtlCol="0">
            <a:spAutoFit/>
          </a:bodyPr>
          <a:lstStyle/>
          <a:p>
            <a:pPr marL="571500" indent="-571500">
              <a:buFont typeface="Arial" charset="0"/>
              <a:buChar char="•"/>
            </a:pPr>
            <a:r>
              <a:rPr lang="en-US" sz="3600" dirty="0"/>
              <a:t>The purpose of this study is to analyze lie detection in the specific situation of job interview scenarios, and the extent to which the gender of the person being interviewed influences participants’ ability to detect whether they are lying or telling the truth. </a:t>
            </a:r>
            <a:endParaRPr lang="en-US" sz="3600" dirty="0" smtClean="0"/>
          </a:p>
          <a:p>
            <a:pPr marL="571500" indent="-571500">
              <a:buFont typeface="Arial" charset="0"/>
              <a:buChar char="•"/>
            </a:pPr>
            <a:endParaRPr lang="en-US" sz="3600" dirty="0"/>
          </a:p>
          <a:p>
            <a:pPr marL="571500" indent="-571500">
              <a:buFont typeface="Arial" charset="0"/>
              <a:buChar char="•"/>
            </a:pPr>
            <a:r>
              <a:rPr lang="en-US" sz="3600" b="1" dirty="0" smtClean="0"/>
              <a:t>Question 1: </a:t>
            </a:r>
            <a:r>
              <a:rPr lang="en-US" sz="3600" dirty="0" smtClean="0"/>
              <a:t>Were people accurate at detecting lies and/or truths from the interview?</a:t>
            </a:r>
          </a:p>
          <a:p>
            <a:pPr marL="571500" indent="-571500">
              <a:buFont typeface="Arial" charset="0"/>
              <a:buChar char="•"/>
            </a:pPr>
            <a:r>
              <a:rPr lang="en-US" sz="3600" b="1" dirty="0" smtClean="0"/>
              <a:t>Question 2: </a:t>
            </a:r>
            <a:r>
              <a:rPr lang="en-US" sz="3600" dirty="0" smtClean="0"/>
              <a:t>Did gender of the liar/truth-teller influence how much participants liked them? </a:t>
            </a:r>
            <a:endParaRPr lang="en-US" sz="3600" dirty="0"/>
          </a:p>
        </p:txBody>
      </p:sp>
      <p:grpSp>
        <p:nvGrpSpPr>
          <p:cNvPr id="55" name="Group 54"/>
          <p:cNvGrpSpPr/>
          <p:nvPr/>
        </p:nvGrpSpPr>
        <p:grpSpPr>
          <a:xfrm>
            <a:off x="28015868" y="28672685"/>
            <a:ext cx="15216640" cy="3052211"/>
            <a:chOff x="413847" y="21581587"/>
            <a:chExt cx="13013681" cy="5685714"/>
          </a:xfrm>
        </p:grpSpPr>
        <p:sp>
          <p:nvSpPr>
            <p:cNvPr id="56" name="Rectangle 66"/>
            <p:cNvSpPr>
              <a:spLocks noChangeArrowheads="1"/>
            </p:cNvSpPr>
            <p:nvPr/>
          </p:nvSpPr>
          <p:spPr bwMode="auto">
            <a:xfrm>
              <a:off x="451248" y="21878256"/>
              <a:ext cx="12811474" cy="5389045"/>
            </a:xfrm>
            <a:prstGeom prst="rect">
              <a:avLst/>
            </a:prstGeom>
            <a:solidFill>
              <a:schemeClr val="bg1"/>
            </a:solidFill>
            <a:ln w="9525">
              <a:noFill/>
              <a:miter lim="800000"/>
              <a:headEnd/>
              <a:tailEnd/>
            </a:ln>
          </p:spPr>
          <p:txBody>
            <a:bodyPr wrap="none" anchor="ctr">
              <a:prstTxWarp prst="textNoShape">
                <a:avLst/>
              </a:prstTxWarp>
            </a:bodyPr>
            <a:lstStyle/>
            <a:p>
              <a:pPr algn="ctr" eaLnBrk="0" hangingPunct="0"/>
              <a:endParaRPr lang="en-US"/>
            </a:p>
          </p:txBody>
        </p:sp>
        <p:sp>
          <p:nvSpPr>
            <p:cNvPr id="57" name="Line 72"/>
            <p:cNvSpPr>
              <a:spLocks noChangeShapeType="1"/>
            </p:cNvSpPr>
            <p:nvPr/>
          </p:nvSpPr>
          <p:spPr bwMode="auto">
            <a:xfrm>
              <a:off x="847256" y="23529577"/>
              <a:ext cx="11669712" cy="0"/>
            </a:xfrm>
            <a:prstGeom prst="line">
              <a:avLst/>
            </a:prstGeom>
            <a:noFill/>
            <a:ln w="57150" cmpd="thinThick">
              <a:solidFill>
                <a:srgbClr val="450057"/>
              </a:solidFill>
              <a:round/>
              <a:headEnd/>
              <a:tailEnd/>
            </a:ln>
          </p:spPr>
          <p:txBody>
            <a:bodyPr>
              <a:prstTxWarp prst="textNoShape">
                <a:avLst/>
              </a:prstTxWarp>
            </a:bodyPr>
            <a:lstStyle/>
            <a:p>
              <a:endParaRPr lang="en-US"/>
            </a:p>
          </p:txBody>
        </p:sp>
        <p:sp>
          <p:nvSpPr>
            <p:cNvPr id="58" name="Text Box 114"/>
            <p:cNvSpPr txBox="1">
              <a:spLocks noChangeArrowheads="1"/>
            </p:cNvSpPr>
            <p:nvPr/>
          </p:nvSpPr>
          <p:spPr bwMode="auto">
            <a:xfrm>
              <a:off x="413847" y="21581587"/>
              <a:ext cx="13013681" cy="2063995"/>
            </a:xfrm>
            <a:prstGeom prst="rect">
              <a:avLst/>
            </a:prstGeom>
            <a:noFill/>
            <a:ln w="9525">
              <a:noFill/>
              <a:miter lim="800000"/>
              <a:headEnd/>
              <a:tailEnd/>
            </a:ln>
          </p:spPr>
          <p:txBody>
            <a:bodyPr wrap="square">
              <a:prstTxWarp prst="textNoShape">
                <a:avLst/>
              </a:prstTxWarp>
              <a:spAutoFit/>
            </a:bodyPr>
            <a:lstStyle/>
            <a:p>
              <a:pPr algn="ctr" eaLnBrk="0" hangingPunct="0">
                <a:spcBef>
                  <a:spcPct val="50000"/>
                </a:spcBef>
                <a:tabLst>
                  <a:tab pos="457200" algn="l"/>
                </a:tabLst>
              </a:pPr>
              <a:r>
                <a:rPr lang="en-US" sz="6600" b="1" dirty="0" smtClean="0">
                  <a:solidFill>
                    <a:srgbClr val="450057"/>
                  </a:solidFill>
                </a:rPr>
                <a:t>References</a:t>
              </a:r>
            </a:p>
          </p:txBody>
        </p:sp>
      </p:grpSp>
      <p:sp>
        <p:nvSpPr>
          <p:cNvPr id="59" name="TextBox 58"/>
          <p:cNvSpPr txBox="1"/>
          <p:nvPr/>
        </p:nvSpPr>
        <p:spPr>
          <a:xfrm>
            <a:off x="28335779" y="30066390"/>
            <a:ext cx="14868349" cy="1200329"/>
          </a:xfrm>
          <a:prstGeom prst="rect">
            <a:avLst/>
          </a:prstGeom>
          <a:noFill/>
        </p:spPr>
        <p:txBody>
          <a:bodyPr wrap="square" rtlCol="0">
            <a:spAutoFit/>
          </a:bodyPr>
          <a:lstStyle/>
          <a:p>
            <a:r>
              <a:rPr lang="en-US" sz="3600" dirty="0" smtClean="0"/>
              <a:t>Li Li, “Sex Differences in Deception Detection” (2011). </a:t>
            </a:r>
            <a:r>
              <a:rPr lang="en-US" sz="3600" i="1" dirty="0" smtClean="0"/>
              <a:t>Open Access Theses. </a:t>
            </a:r>
            <a:r>
              <a:rPr lang="en-US" sz="3600" dirty="0" smtClean="0"/>
              <a:t>261. </a:t>
            </a:r>
          </a:p>
        </p:txBody>
      </p:sp>
      <p:sp>
        <p:nvSpPr>
          <p:cNvPr id="18" name="TextBox 17"/>
          <p:cNvSpPr txBox="1"/>
          <p:nvPr/>
        </p:nvSpPr>
        <p:spPr>
          <a:xfrm>
            <a:off x="14075924" y="6732137"/>
            <a:ext cx="13915710" cy="6740307"/>
          </a:xfrm>
          <a:prstGeom prst="rect">
            <a:avLst/>
          </a:prstGeom>
          <a:noFill/>
        </p:spPr>
        <p:txBody>
          <a:bodyPr wrap="square" rtlCol="0">
            <a:spAutoFit/>
          </a:bodyPr>
          <a:lstStyle/>
          <a:p>
            <a:r>
              <a:rPr lang="en-US" sz="3600" b="1" dirty="0"/>
              <a:t>Question 1: Were people accurate at detecting </a:t>
            </a:r>
            <a:r>
              <a:rPr lang="en-US" sz="3600" b="1" dirty="0" smtClean="0"/>
              <a:t>lies and/or truths </a:t>
            </a:r>
            <a:r>
              <a:rPr lang="en-US" sz="3600" b="1" dirty="0"/>
              <a:t>from the interview</a:t>
            </a:r>
            <a:r>
              <a:rPr lang="en-US" sz="3600" b="1" dirty="0" smtClean="0"/>
              <a:t>?</a:t>
            </a:r>
          </a:p>
          <a:p>
            <a:endParaRPr lang="en-US" sz="3600" dirty="0"/>
          </a:p>
          <a:p>
            <a:r>
              <a:rPr lang="en-US" sz="3600" dirty="0" smtClean="0"/>
              <a:t>Overall, participants were able to accurately detect true stories (</a:t>
            </a:r>
            <a:r>
              <a:rPr lang="en-US" sz="3600" i="1" dirty="0" smtClean="0"/>
              <a:t>M accuracy score </a:t>
            </a:r>
            <a:r>
              <a:rPr lang="en-US" sz="3600" dirty="0" smtClean="0"/>
              <a:t>= 2.70, </a:t>
            </a:r>
            <a:r>
              <a:rPr lang="en-US" sz="3600" i="1" dirty="0" smtClean="0"/>
              <a:t>t </a:t>
            </a:r>
            <a:r>
              <a:rPr lang="en-US" sz="3600" dirty="0" smtClean="0"/>
              <a:t>(90) = 8.02, </a:t>
            </a:r>
            <a:r>
              <a:rPr lang="en-US" sz="3600" i="1" dirty="0" smtClean="0"/>
              <a:t>p &lt; </a:t>
            </a:r>
            <a:r>
              <a:rPr lang="en-US" sz="3600" dirty="0" smtClean="0"/>
              <a:t>.0001), but were not able to accurately detect lies (</a:t>
            </a:r>
            <a:r>
              <a:rPr lang="en-US" sz="3600" i="1" dirty="0" smtClean="0"/>
              <a:t>M accuracy score </a:t>
            </a:r>
            <a:r>
              <a:rPr lang="en-US" sz="3600" dirty="0" smtClean="0"/>
              <a:t>= 2.03, </a:t>
            </a:r>
            <a:r>
              <a:rPr lang="en-US" sz="3600" i="1" dirty="0" smtClean="0"/>
              <a:t>t </a:t>
            </a:r>
            <a:r>
              <a:rPr lang="en-US" sz="3600" dirty="0" smtClean="0"/>
              <a:t>(91) </a:t>
            </a:r>
            <a:r>
              <a:rPr lang="en-US" sz="3600" i="1" dirty="0" smtClean="0"/>
              <a:t>= </a:t>
            </a:r>
            <a:r>
              <a:rPr lang="en-US" sz="3600" dirty="0" smtClean="0"/>
              <a:t>.37, </a:t>
            </a:r>
            <a:r>
              <a:rPr lang="en-US" sz="3600" i="1" dirty="0" smtClean="0"/>
              <a:t>p = </a:t>
            </a:r>
            <a:r>
              <a:rPr lang="en-US" sz="3600" dirty="0" smtClean="0"/>
              <a:t>.71).</a:t>
            </a:r>
          </a:p>
          <a:p>
            <a:endParaRPr lang="en-US" sz="3600" dirty="0"/>
          </a:p>
          <a:p>
            <a:r>
              <a:rPr lang="en-US" sz="3600" b="1" dirty="0" smtClean="0"/>
              <a:t>Did gender of the liar/ truth-teller influence people’s accuracy?</a:t>
            </a:r>
          </a:p>
          <a:p>
            <a:endParaRPr lang="en-US" sz="3600" dirty="0"/>
          </a:p>
          <a:p>
            <a:r>
              <a:rPr lang="en-US" sz="3600" dirty="0" smtClean="0"/>
              <a:t>Yes, participants were more accurate when viewing videos of men (</a:t>
            </a:r>
            <a:r>
              <a:rPr lang="en-US" sz="3600" i="1" dirty="0" smtClean="0"/>
              <a:t>M </a:t>
            </a:r>
            <a:r>
              <a:rPr lang="en-US" sz="3600" dirty="0" smtClean="0"/>
              <a:t>= 2.55) compared to videos of women (</a:t>
            </a:r>
            <a:r>
              <a:rPr lang="en-US" sz="3600" i="1" dirty="0" smtClean="0"/>
              <a:t>M </a:t>
            </a:r>
            <a:r>
              <a:rPr lang="en-US" sz="3600" dirty="0" smtClean="0"/>
              <a:t>= 2.19, </a:t>
            </a:r>
            <a:r>
              <a:rPr lang="en-US" sz="3600" i="1" dirty="0" smtClean="0"/>
              <a:t>F </a:t>
            </a:r>
            <a:r>
              <a:rPr lang="en-US" sz="3600" dirty="0" smtClean="0"/>
              <a:t>(1, 88) = 5.67, </a:t>
            </a:r>
            <a:r>
              <a:rPr lang="en-US" sz="3600" i="1" dirty="0" smtClean="0"/>
              <a:t>p </a:t>
            </a:r>
            <a:r>
              <a:rPr lang="en-US" sz="3600" dirty="0" smtClean="0"/>
              <a:t>&lt; .02).</a:t>
            </a:r>
            <a:endParaRPr lang="en-US" sz="3600" dirty="0"/>
          </a:p>
          <a:p>
            <a:endParaRPr lang="en-US" sz="3600" dirty="0"/>
          </a:p>
        </p:txBody>
      </p:sp>
      <p:graphicFrame>
        <p:nvGraphicFramePr>
          <p:cNvPr id="43" name="Chart 42"/>
          <p:cNvGraphicFramePr>
            <a:graphicFrameLocks/>
          </p:cNvGraphicFramePr>
          <p:nvPr>
            <p:extLst>
              <p:ext uri="{D42A27DB-BD31-4B8C-83A1-F6EECF244321}">
                <p14:modId xmlns:p14="http://schemas.microsoft.com/office/powerpoint/2010/main" val="2271609736"/>
              </p:ext>
            </p:extLst>
          </p:nvPr>
        </p:nvGraphicFramePr>
        <p:xfrm>
          <a:off x="15464880" y="13938920"/>
          <a:ext cx="11233248" cy="7795726"/>
        </p:xfrm>
        <a:graphic>
          <a:graphicData uri="http://schemas.openxmlformats.org/drawingml/2006/chart">
            <c:chart xmlns:c="http://schemas.openxmlformats.org/drawingml/2006/chart" xmlns:r="http://schemas.openxmlformats.org/officeDocument/2006/relationships" r:id="rId2"/>
          </a:graphicData>
        </a:graphic>
      </p:graphicFrame>
      <p:sp>
        <p:nvSpPr>
          <p:cNvPr id="44" name="TextBox 43"/>
          <p:cNvSpPr txBox="1"/>
          <p:nvPr/>
        </p:nvSpPr>
        <p:spPr>
          <a:xfrm>
            <a:off x="29317472" y="5245450"/>
            <a:ext cx="13915710" cy="3970318"/>
          </a:xfrm>
          <a:prstGeom prst="rect">
            <a:avLst/>
          </a:prstGeom>
          <a:solidFill>
            <a:schemeClr val="bg1"/>
          </a:solidFill>
        </p:spPr>
        <p:txBody>
          <a:bodyPr wrap="square" rtlCol="0">
            <a:spAutoFit/>
          </a:bodyPr>
          <a:lstStyle/>
          <a:p>
            <a:r>
              <a:rPr lang="en-US" sz="3600" b="1" dirty="0"/>
              <a:t>Question </a:t>
            </a:r>
            <a:r>
              <a:rPr lang="en-US" sz="3600" b="1" dirty="0" smtClean="0"/>
              <a:t>2: Did gender of the liar/truth-teller influence how much participants liked them?</a:t>
            </a:r>
          </a:p>
          <a:p>
            <a:endParaRPr lang="en-US" sz="3600" b="1" dirty="0"/>
          </a:p>
          <a:p>
            <a:r>
              <a:rPr lang="en-US" sz="3600" dirty="0" smtClean="0"/>
              <a:t>Yes– participants liked women overall more than men, and particularly liked women who lied more than men who lied (</a:t>
            </a:r>
            <a:r>
              <a:rPr lang="en-US" sz="3600" i="1" dirty="0" smtClean="0"/>
              <a:t>F </a:t>
            </a:r>
            <a:r>
              <a:rPr lang="en-US" sz="3600" dirty="0" smtClean="0"/>
              <a:t>(1, 93) = 6.45, </a:t>
            </a:r>
            <a:r>
              <a:rPr lang="en-US" sz="3600" i="1" dirty="0" smtClean="0"/>
              <a:t>p </a:t>
            </a:r>
            <a:r>
              <a:rPr lang="en-US" sz="3600" dirty="0" smtClean="0"/>
              <a:t>&lt; .013). </a:t>
            </a:r>
            <a:endParaRPr lang="en-US" sz="3600" dirty="0"/>
          </a:p>
          <a:p>
            <a:endParaRPr lang="en-US" sz="3600" dirty="0"/>
          </a:p>
        </p:txBody>
      </p:sp>
      <p:graphicFrame>
        <p:nvGraphicFramePr>
          <p:cNvPr id="53" name="Chart 52"/>
          <p:cNvGraphicFramePr>
            <a:graphicFrameLocks/>
          </p:cNvGraphicFramePr>
          <p:nvPr>
            <p:extLst>
              <p:ext uri="{D42A27DB-BD31-4B8C-83A1-F6EECF244321}">
                <p14:modId xmlns:p14="http://schemas.microsoft.com/office/powerpoint/2010/main" val="1216020726"/>
              </p:ext>
            </p:extLst>
          </p:nvPr>
        </p:nvGraphicFramePr>
        <p:xfrm>
          <a:off x="29160748" y="10239472"/>
          <a:ext cx="14014504" cy="11013502"/>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13785119" y="23511265"/>
            <a:ext cx="13477566" cy="10064294"/>
          </a:xfrm>
          <a:prstGeom prst="rect">
            <a:avLst/>
          </a:prstGeom>
          <a:noFill/>
        </p:spPr>
        <p:txBody>
          <a:bodyPr wrap="square" rtlCol="0">
            <a:spAutoFit/>
          </a:bodyPr>
          <a:lstStyle/>
          <a:p>
            <a:r>
              <a:rPr lang="en-US" sz="3600" b="1" dirty="0" smtClean="0"/>
              <a:t>Summary</a:t>
            </a:r>
            <a:endParaRPr lang="en-US" sz="3600" b="1" dirty="0" smtClean="0"/>
          </a:p>
          <a:p>
            <a:pPr marL="571500" indent="-571500">
              <a:buFont typeface="Arial" panose="020B0604020202020204" pitchFamily="34" charset="0"/>
              <a:buChar char="•"/>
            </a:pPr>
            <a:r>
              <a:rPr lang="en-US" sz="3600" dirty="0" smtClean="0"/>
              <a:t>Participants </a:t>
            </a:r>
            <a:r>
              <a:rPr lang="en-US" sz="3600" dirty="0" smtClean="0"/>
              <a:t>were generally unable to tell whether someone was lying. Participants were more able at </a:t>
            </a:r>
            <a:r>
              <a:rPr lang="en-US" sz="3600" dirty="0" smtClean="0"/>
              <a:t>identifying </a:t>
            </a:r>
            <a:r>
              <a:rPr lang="en-US" sz="3600" dirty="0" smtClean="0"/>
              <a:t>truth-tellers than liars. They were </a:t>
            </a:r>
            <a:r>
              <a:rPr lang="en-US" sz="3600" dirty="0" smtClean="0"/>
              <a:t>also able </a:t>
            </a:r>
            <a:r>
              <a:rPr lang="en-US" sz="3600" dirty="0" smtClean="0"/>
              <a:t>to more accurately detect liars and truth-tellers in men compared to women. </a:t>
            </a:r>
            <a:endParaRPr lang="en-US" sz="3600" dirty="0" smtClean="0"/>
          </a:p>
          <a:p>
            <a:pPr marL="571500" indent="-571500">
              <a:buFont typeface="Arial" panose="020B0604020202020204" pitchFamily="34" charset="0"/>
              <a:buChar char="•"/>
            </a:pPr>
            <a:r>
              <a:rPr lang="en-US" sz="3600" dirty="0" smtClean="0"/>
              <a:t>Additionally</a:t>
            </a:r>
            <a:r>
              <a:rPr lang="en-US" sz="3600" dirty="0" smtClean="0"/>
              <a:t>, truth-tellers were rated as more likeable than liars. </a:t>
            </a:r>
            <a:r>
              <a:rPr lang="en-US" sz="3600" dirty="0" smtClean="0"/>
              <a:t>However, women </a:t>
            </a:r>
            <a:r>
              <a:rPr lang="en-US" sz="3600" dirty="0" smtClean="0"/>
              <a:t>liars were </a:t>
            </a:r>
            <a:r>
              <a:rPr lang="en-US" sz="3600" dirty="0" smtClean="0"/>
              <a:t>liked more than men who lied. </a:t>
            </a:r>
            <a:endParaRPr lang="en-US" sz="3600" dirty="0" smtClean="0"/>
          </a:p>
          <a:p>
            <a:endParaRPr lang="en-US" sz="3600" dirty="0"/>
          </a:p>
          <a:p>
            <a:r>
              <a:rPr lang="en-US" sz="3600" b="1" dirty="0"/>
              <a:t>Limitations </a:t>
            </a:r>
          </a:p>
          <a:p>
            <a:pPr marL="571500" indent="-571500">
              <a:buFont typeface="Arial" panose="020B0604020202020204" pitchFamily="34" charset="0"/>
              <a:buChar char="•"/>
            </a:pPr>
            <a:r>
              <a:rPr lang="en-US" sz="3600" dirty="0" smtClean="0"/>
              <a:t>Our </a:t>
            </a:r>
            <a:r>
              <a:rPr lang="en-US" sz="3600" dirty="0"/>
              <a:t>study analyzed the effect of gender of the person in the video on the participants' </a:t>
            </a:r>
            <a:r>
              <a:rPr lang="en-US" sz="3600" dirty="0" smtClean="0"/>
              <a:t>decisions and ratings.  </a:t>
            </a:r>
            <a:r>
              <a:rPr lang="en-US" sz="3600" dirty="0"/>
              <a:t>However, we did not look at gender of the participant as a possible factor. The participants were primarily female (78%), and most were of typical college age (20 years old). </a:t>
            </a:r>
            <a:endParaRPr lang="en-US" sz="3600" dirty="0" smtClean="0"/>
          </a:p>
          <a:p>
            <a:pPr marL="571500" indent="-571500">
              <a:buFont typeface="Arial" panose="020B0604020202020204" pitchFamily="34" charset="0"/>
              <a:buChar char="•"/>
            </a:pPr>
            <a:r>
              <a:rPr lang="en-US" sz="3600" dirty="0" smtClean="0"/>
              <a:t>A more diverse sample of participants could show different results.</a:t>
            </a:r>
            <a:endParaRPr lang="en-US" sz="3600" dirty="0"/>
          </a:p>
          <a:p>
            <a:endParaRPr lang="en-US" sz="3600" dirty="0"/>
          </a:p>
          <a:p>
            <a:endParaRPr lang="en-US" sz="3600" b="1" dirty="0"/>
          </a:p>
          <a:p>
            <a:endParaRPr lang="en-US" sz="3600" dirty="0"/>
          </a:p>
        </p:txBody>
      </p:sp>
      <p:sp>
        <p:nvSpPr>
          <p:cNvPr id="54" name="TextBox 53"/>
          <p:cNvSpPr txBox="1"/>
          <p:nvPr/>
        </p:nvSpPr>
        <p:spPr>
          <a:xfrm>
            <a:off x="30775798" y="23533558"/>
            <a:ext cx="12457384" cy="1200329"/>
          </a:xfrm>
          <a:prstGeom prst="rect">
            <a:avLst/>
          </a:prstGeom>
          <a:noFill/>
        </p:spPr>
        <p:txBody>
          <a:bodyPr wrap="square" rtlCol="0">
            <a:spAutoFit/>
          </a:bodyPr>
          <a:lstStyle/>
          <a:p>
            <a:endParaRPr lang="en-US" sz="3600" b="1" dirty="0" smtClean="0"/>
          </a:p>
          <a:p>
            <a:endParaRPr lang="en-US" sz="3600" dirty="0"/>
          </a:p>
        </p:txBody>
      </p:sp>
      <p:sp>
        <p:nvSpPr>
          <p:cNvPr id="2" name="TextBox 1"/>
          <p:cNvSpPr txBox="1"/>
          <p:nvPr/>
        </p:nvSpPr>
        <p:spPr>
          <a:xfrm>
            <a:off x="28319817" y="23844080"/>
            <a:ext cx="14292079" cy="3970318"/>
          </a:xfrm>
          <a:prstGeom prst="rect">
            <a:avLst/>
          </a:prstGeom>
          <a:noFill/>
        </p:spPr>
        <p:txBody>
          <a:bodyPr wrap="square" rtlCol="0">
            <a:spAutoFit/>
          </a:bodyPr>
          <a:lstStyle/>
          <a:p>
            <a:r>
              <a:rPr lang="en-US" sz="3600" b="1" dirty="0" smtClean="0"/>
              <a:t>Future research </a:t>
            </a:r>
          </a:p>
          <a:p>
            <a:pPr marL="571500" indent="-571500">
              <a:buFont typeface="Arial" panose="020B0604020202020204" pitchFamily="34" charset="0"/>
              <a:buChar char="•"/>
            </a:pPr>
            <a:r>
              <a:rPr lang="en-US" sz="3600" dirty="0" smtClean="0"/>
              <a:t>Future </a:t>
            </a:r>
            <a:r>
              <a:rPr lang="en-US" sz="3600" dirty="0" smtClean="0"/>
              <a:t>research should focus on obtaining a more diverse group of participants to get more accurate data. A more equal percentage of males and females is needed, and a wider range of age groups is necessary. </a:t>
            </a:r>
            <a:endParaRPr lang="en-US" sz="3600" dirty="0" smtClean="0"/>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smtClean="0"/>
              <a:t>Additionally</a:t>
            </a:r>
            <a:r>
              <a:rPr lang="en-US" sz="3600" dirty="0" smtClean="0"/>
              <a:t>, future research could begin to look at the possible reasons behind the gender discrepancies in detecting deception. </a:t>
            </a:r>
            <a:endParaRPr lang="en-US" sz="3600" dirty="0"/>
          </a:p>
        </p:txBody>
      </p:sp>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208" y="329408"/>
            <a:ext cx="6803555" cy="4572000"/>
          </a:xfrm>
          <a:prstGeom prst="rect">
            <a:avLst/>
          </a:prstGeom>
        </p:spPr>
      </p:pic>
      <p:pic>
        <p:nvPicPr>
          <p:cNvPr id="51" name="Picture 5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28421" y="294943"/>
            <a:ext cx="6803555" cy="4572000"/>
          </a:xfrm>
          <a:prstGeom prst="rect">
            <a:avLst/>
          </a:prstGeom>
          <a:noFill/>
        </p:spPr>
      </p:pic>
    </p:spTree>
    <p:extLst>
      <p:ext uri="{BB962C8B-B14F-4D97-AF65-F5344CB8AC3E}">
        <p14:creationId xmlns:p14="http://schemas.microsoft.com/office/powerpoint/2010/main" val="2897859014"/>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rgbClr val="FFCC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8389</TotalTime>
  <Words>540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Times</vt:lpstr>
      <vt:lpstr>Times New Roman</vt:lpstr>
      <vt:lpstr>Blank</vt:lpstr>
      <vt:lpstr>PowerPoint Presentation</vt:lpstr>
    </vt:vector>
  </TitlesOfParts>
  <Company>CHB-SU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Preczewski</dc:creator>
  <cp:lastModifiedBy>Stark, Emily N</cp:lastModifiedBy>
  <cp:revision>382</cp:revision>
  <dcterms:created xsi:type="dcterms:W3CDTF">2002-02-26T15:06:35Z</dcterms:created>
  <dcterms:modified xsi:type="dcterms:W3CDTF">2019-03-28T18:30:13Z</dcterms:modified>
</cp:coreProperties>
</file>